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1" r:id="rId1"/>
  </p:sldMasterIdLst>
  <p:notesMasterIdLst>
    <p:notesMasterId r:id="rId26"/>
  </p:notesMasterIdLst>
  <p:sldIdLst>
    <p:sldId id="256" r:id="rId2"/>
    <p:sldId id="268" r:id="rId3"/>
    <p:sldId id="302" r:id="rId4"/>
    <p:sldId id="300" r:id="rId5"/>
    <p:sldId id="282" r:id="rId6"/>
    <p:sldId id="281" r:id="rId7"/>
    <p:sldId id="284" r:id="rId8"/>
    <p:sldId id="285" r:id="rId9"/>
    <p:sldId id="286" r:id="rId10"/>
    <p:sldId id="292" r:id="rId11"/>
    <p:sldId id="287" r:id="rId12"/>
    <p:sldId id="288" r:id="rId13"/>
    <p:sldId id="289" r:id="rId14"/>
    <p:sldId id="293" r:id="rId15"/>
    <p:sldId id="290" r:id="rId16"/>
    <p:sldId id="291" r:id="rId17"/>
    <p:sldId id="294" r:id="rId18"/>
    <p:sldId id="295" r:id="rId19"/>
    <p:sldId id="301" r:id="rId20"/>
    <p:sldId id="296" r:id="rId21"/>
    <p:sldId id="297" r:id="rId22"/>
    <p:sldId id="298" r:id="rId23"/>
    <p:sldId id="299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20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B0BD2-A6C1-7244-9F53-6E502905AD0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D1353-822F-C546-AB8D-88A82B76B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2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1353-822F-C546-AB8D-88A82B76B1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A99355D-BFDD-BB48-B6E2-092B7D29DEB2}" type="datetimeFigureOut">
              <a:rPr lang="en-US" smtClean="0"/>
              <a:t>16-06-17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7ECC136-D84F-1247-84D0-43ACAFBCF7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.gauvreau@lafsfa.ca" TargetMode="External"/><Relationship Id="rId4" Type="http://schemas.openxmlformats.org/officeDocument/2006/relationships/hyperlink" Target="http://www.lafsfa.ca" TargetMode="External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0163" y="1473200"/>
            <a:ext cx="6817360" cy="21498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Rencontre</a:t>
            </a:r>
            <a:r>
              <a:rPr lang="en-US" dirty="0" smtClean="0"/>
              <a:t> du </a:t>
            </a:r>
            <a:r>
              <a:rPr lang="en-US" dirty="0" err="1" smtClean="0"/>
              <a:t>comité</a:t>
            </a:r>
            <a:r>
              <a:rPr lang="en-US" dirty="0" smtClean="0"/>
              <a:t> provincial des </a:t>
            </a:r>
            <a:r>
              <a:rPr lang="en-US" dirty="0" err="1" smtClean="0"/>
              <a:t>Écoles</a:t>
            </a:r>
            <a:r>
              <a:rPr lang="en-US" dirty="0" smtClean="0"/>
              <a:t> en santé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9 </a:t>
            </a:r>
            <a:r>
              <a:rPr lang="en-US" dirty="0" err="1" smtClean="0"/>
              <a:t>juin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40" y="4518018"/>
            <a:ext cx="1815287" cy="96838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8" descr="WellnessFundtr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63" y="4518018"/>
            <a:ext cx="1990717" cy="972293"/>
          </a:xfrm>
          <a:prstGeom prst="rect">
            <a:avLst/>
          </a:prstGeom>
        </p:spPr>
      </p:pic>
      <p:pic>
        <p:nvPicPr>
          <p:cNvPr id="7" name="Picture 9" descr="Logo - Reseau sante albert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30" y="4519793"/>
            <a:ext cx="2454870" cy="96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8417" y="910167"/>
            <a:ext cx="7482415" cy="5281294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sz="2400" dirty="0"/>
              <a:t>Nouveau site Web de la FSFA avec composante Écoles en santé</a:t>
            </a:r>
          </a:p>
          <a:p>
            <a:pPr algn="l"/>
            <a:endParaRPr lang="fr-FR" sz="2400" dirty="0"/>
          </a:p>
          <a:p>
            <a:pPr algn="l"/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r>
              <a:rPr lang="fr-FR" sz="2400" dirty="0" smtClean="0"/>
              <a:t>À </a:t>
            </a:r>
            <a:r>
              <a:rPr lang="fr-FR" sz="2400" dirty="0"/>
              <a:t>venir cette été: un </a:t>
            </a:r>
            <a:r>
              <a:rPr lang="fr-FR" sz="2400" dirty="0" err="1"/>
              <a:t>info-lettre</a:t>
            </a:r>
            <a:r>
              <a:rPr lang="fr-FR" sz="2400" dirty="0"/>
              <a:t> de la FSFA </a:t>
            </a:r>
          </a:p>
          <a:p>
            <a:pPr marL="342900" indent="-342900" algn="l">
              <a:buFont typeface="Arial"/>
              <a:buChar char="•"/>
            </a:pPr>
            <a:endParaRPr lang="fr-FR" dirty="0"/>
          </a:p>
        </p:txBody>
      </p:sp>
      <p:pic>
        <p:nvPicPr>
          <p:cNvPr id="4" name="Image 3" descr="Capture d’écran 2016-06-01 à 10.4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59" y="1849034"/>
            <a:ext cx="4206455" cy="34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6267" y="687917"/>
            <a:ext cx="6428316" cy="818088"/>
          </a:xfrm>
        </p:spPr>
        <p:txBody>
          <a:bodyPr/>
          <a:lstStyle/>
          <a:p>
            <a:r>
              <a:rPr lang="fr-FR" dirty="0" smtClean="0"/>
              <a:t>Bilan de l’année 2015-2016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7684" y="1506005"/>
            <a:ext cx="7666300" cy="4797518"/>
          </a:xfrm>
        </p:spPr>
        <p:txBody>
          <a:bodyPr>
            <a:noAutofit/>
          </a:bodyPr>
          <a:lstStyle/>
          <a:p>
            <a:pPr algn="l"/>
            <a:r>
              <a:rPr lang="fr-FR" sz="2400" b="1" u="sng" dirty="0" smtClean="0">
                <a:solidFill>
                  <a:schemeClr val="accent5">
                    <a:lumMod val="75000"/>
                  </a:schemeClr>
                </a:solidFill>
              </a:rPr>
              <a:t>Axe 2 – Éducation et formation</a:t>
            </a:r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1 </a:t>
            </a:r>
            <a:r>
              <a:rPr lang="fr-FR" dirty="0"/>
              <a:t>atelier pour les parents lors du Colloque de la </a:t>
            </a:r>
            <a:r>
              <a:rPr lang="fr-FR" dirty="0" smtClean="0"/>
              <a:t>FPFA comme titre Éducation et santé: le succès de la collaboration!</a:t>
            </a:r>
          </a:p>
          <a:p>
            <a:pPr algn="l"/>
            <a:endParaRPr lang="fr-FR" dirty="0" smtClean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1 session de formation au NCTCA pour la livraison d’ateliers de santé et bienêtre en collaboration avec Alberta </a:t>
            </a:r>
            <a:r>
              <a:rPr lang="fr-FR" dirty="0" err="1" smtClean="0"/>
              <a:t>Health</a:t>
            </a:r>
            <a:r>
              <a:rPr lang="fr-FR" dirty="0" smtClean="0"/>
              <a:t> Services et le Réseau d’adaptation scolaire: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Déjeuner des champions – 40 participants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1 rencontre de réseautage entre les champions avec atelier de champion de santé en 1 sou – 22 participants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Ateliers: Récréation </a:t>
            </a:r>
            <a:r>
              <a:rPr lang="fr-FR" sz="2000" dirty="0"/>
              <a:t>R</a:t>
            </a:r>
            <a:r>
              <a:rPr lang="fr-FR" sz="2000" dirty="0" smtClean="0"/>
              <a:t>éussie, Les zones de régulation, Le comportement: un site web pour appuyer votre développement professionnel.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946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7250" y="1132417"/>
            <a:ext cx="7239000" cy="492124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dirty="0" smtClean="0"/>
              <a:t>1 atelier de Récréation Réussie pendant la formation </a:t>
            </a:r>
            <a:r>
              <a:rPr lang="fr-FR" dirty="0"/>
              <a:t>Entre-Aides des </a:t>
            </a:r>
            <a:r>
              <a:rPr lang="fr-FR" dirty="0" smtClean="0"/>
              <a:t>aides-élèves et 3 formations dans les écoles francophones</a:t>
            </a:r>
            <a:r>
              <a:rPr lang="fr-FR" dirty="0"/>
              <a:t> </a:t>
            </a:r>
            <a:r>
              <a:rPr lang="fr-FR" dirty="0" smtClean="0"/>
              <a:t>pour les enseignants élémentaires.</a:t>
            </a:r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2 rencontres avec des </a:t>
            </a:r>
            <a:r>
              <a:rPr lang="fr-FR" u="sng" dirty="0" smtClean="0"/>
              <a:t>Conseils d’école </a:t>
            </a:r>
            <a:r>
              <a:rPr lang="fr-FR" dirty="0" smtClean="0"/>
              <a:t>francophones pour parler de l’Approche globale de santé en milieu scolaire. </a:t>
            </a:r>
            <a:r>
              <a:rPr lang="fr-FR" dirty="0"/>
              <a:t>P</a:t>
            </a:r>
            <a:r>
              <a:rPr lang="fr-FR" dirty="0" smtClean="0"/>
              <a:t>artenariat avec l’ACFA pour créer un </a:t>
            </a:r>
            <a:r>
              <a:rPr lang="fr-FR" dirty="0" err="1" smtClean="0"/>
              <a:t>webinaire</a:t>
            </a:r>
            <a:r>
              <a:rPr lang="fr-FR" dirty="0" smtClean="0"/>
              <a:t> disponible pour tous les conseils d’école.  </a:t>
            </a:r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lvl="1"/>
            <a:endParaRPr lang="fr-FR" dirty="0"/>
          </a:p>
          <a:p>
            <a:pPr marL="1257300" lvl="2" indent="-342900">
              <a:buFont typeface="Arial"/>
              <a:buChar char="•"/>
            </a:pPr>
            <a:endParaRPr lang="fr-FR" dirty="0"/>
          </a:p>
        </p:txBody>
      </p:sp>
      <p:pic>
        <p:nvPicPr>
          <p:cNvPr id="4" name="Image 3" descr="IMG_2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88" y="2221269"/>
            <a:ext cx="2400529" cy="1800397"/>
          </a:xfrm>
          <a:prstGeom prst="rect">
            <a:avLst/>
          </a:prstGeom>
        </p:spPr>
      </p:pic>
      <p:pic>
        <p:nvPicPr>
          <p:cNvPr id="5" name="Image 4" descr="IMG_20150928_1313127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0" y="2284768"/>
            <a:ext cx="2984500" cy="16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7250" y="1121833"/>
            <a:ext cx="7239000" cy="4931833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dirty="0" smtClean="0"/>
              <a:t>Développer des nouvelles ressources en santé en français  - Livret Arc-en-ciel en partenariat avec </a:t>
            </a:r>
            <a:r>
              <a:rPr lang="fr-FR" dirty="0" err="1" smtClean="0"/>
              <a:t>Parkland</a:t>
            </a:r>
            <a:r>
              <a:rPr lang="fr-FR" dirty="0" smtClean="0"/>
              <a:t> </a:t>
            </a:r>
            <a:r>
              <a:rPr lang="fr-FR" dirty="0" err="1" smtClean="0"/>
              <a:t>School</a:t>
            </a:r>
            <a:r>
              <a:rPr lang="fr-FR" dirty="0" smtClean="0"/>
              <a:t> Division. </a:t>
            </a:r>
          </a:p>
          <a:p>
            <a:pPr algn="l"/>
            <a:r>
              <a:rPr lang="fr-FR" dirty="0" smtClean="0"/>
              <a:t> </a:t>
            </a:r>
          </a:p>
          <a:p>
            <a:pPr algn="l"/>
            <a:endParaRPr lang="fr-FR" dirty="0"/>
          </a:p>
          <a:p>
            <a:pPr algn="l"/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Tournée provinciale du conférencier Étienne </a:t>
            </a:r>
            <a:r>
              <a:rPr lang="fr-FR" dirty="0" err="1" smtClean="0"/>
              <a:t>Boulay</a:t>
            </a:r>
            <a:r>
              <a:rPr lang="fr-FR" dirty="0" smtClean="0"/>
              <a:t> dans les écoles francophones: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2 écoles du </a:t>
            </a:r>
            <a:r>
              <a:rPr lang="fr-FR" dirty="0" err="1" smtClean="0"/>
              <a:t>FrancoSud</a:t>
            </a:r>
            <a:r>
              <a:rPr lang="fr-FR" dirty="0" smtClean="0"/>
              <a:t> à Calgary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1 école du Centre-Nord à Edmonton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5 écoles du Centre-Est pendant le BBSV – Plamondon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1 école au Nord-Ouest - </a:t>
            </a:r>
            <a:r>
              <a:rPr lang="fr-FR" dirty="0" err="1" smtClean="0"/>
              <a:t>Falher</a:t>
            </a:r>
            <a:endParaRPr lang="fr-FR" dirty="0"/>
          </a:p>
          <a:p>
            <a:pPr marL="1257300" lvl="2" indent="-342900">
              <a:buFont typeface="Arial"/>
              <a:buChar char="•"/>
            </a:pPr>
            <a:endParaRPr lang="fr-FR" dirty="0"/>
          </a:p>
        </p:txBody>
      </p:sp>
      <p:pic>
        <p:nvPicPr>
          <p:cNvPr id="4" name="Content Placeholder 3" descr="Capture d’écran 2016-02-02 à 13.2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481"/>
          <a:stretch>
            <a:fillRect/>
          </a:stretch>
        </p:blipFill>
        <p:spPr>
          <a:xfrm>
            <a:off x="1285523" y="2106083"/>
            <a:ext cx="2838734" cy="1651000"/>
          </a:xfrm>
          <a:prstGeom prst="rect">
            <a:avLst/>
          </a:prstGeom>
        </p:spPr>
      </p:pic>
      <p:pic>
        <p:nvPicPr>
          <p:cNvPr id="5" name="Picture 4" descr="Capture d’écran 2016-02-02 à 13.2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02" y="2211916"/>
            <a:ext cx="3321191" cy="14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250" y="960868"/>
            <a:ext cx="7418917" cy="4494745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dirty="0" smtClean="0"/>
              <a:t>9 professeurs, 1 agente de liaison communautaire, 1 administrateur et 1 agente de projets de la FSFA ont participé à la formation </a:t>
            </a:r>
            <a:r>
              <a:rPr lang="fr-FR" dirty="0" err="1" smtClean="0"/>
              <a:t>Shaping</a:t>
            </a:r>
            <a:r>
              <a:rPr lang="fr-FR" dirty="0" smtClean="0"/>
              <a:t> the Future à </a:t>
            </a:r>
            <a:r>
              <a:rPr lang="fr-FR" dirty="0" err="1" smtClean="0"/>
              <a:t>Kananasksis</a:t>
            </a:r>
            <a:r>
              <a:rPr lang="fr-FR" dirty="0" smtClean="0"/>
              <a:t>.  </a:t>
            </a:r>
          </a:p>
        </p:txBody>
      </p:sp>
      <p:pic>
        <p:nvPicPr>
          <p:cNvPr id="4" name="Image 3" descr="IMG_29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89" y="3382640"/>
            <a:ext cx="3373609" cy="2530207"/>
          </a:xfrm>
          <a:prstGeom prst="rect">
            <a:avLst/>
          </a:prstGeom>
        </p:spPr>
      </p:pic>
      <p:pic>
        <p:nvPicPr>
          <p:cNvPr id="5" name="Image 4" descr="Capture d’écran 2016-02-02 à 10.19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6" y="2007788"/>
            <a:ext cx="4167717" cy="11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9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6267" y="687917"/>
            <a:ext cx="6428316" cy="818088"/>
          </a:xfrm>
        </p:spPr>
        <p:txBody>
          <a:bodyPr/>
          <a:lstStyle/>
          <a:p>
            <a:r>
              <a:rPr lang="fr-FR" dirty="0" smtClean="0"/>
              <a:t>Bilan de l’année 2015-2016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250" y="1664755"/>
            <a:ext cx="7344833" cy="4494745"/>
          </a:xfrm>
        </p:spPr>
        <p:txBody>
          <a:bodyPr>
            <a:normAutofit/>
          </a:bodyPr>
          <a:lstStyle/>
          <a:p>
            <a:pPr algn="l"/>
            <a:r>
              <a:rPr lang="fr-FR" b="1" u="sng" dirty="0" smtClean="0">
                <a:solidFill>
                  <a:schemeClr val="accent5">
                    <a:lumMod val="75000"/>
                  </a:schemeClr>
                </a:solidFill>
              </a:rPr>
              <a:t>Axe 3 – Mécanisme de collaboration</a:t>
            </a:r>
            <a:endParaRPr lang="fr-FR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fr-FR" dirty="0"/>
              <a:t>1 rencontre </a:t>
            </a:r>
            <a:r>
              <a:rPr lang="fr-FR" dirty="0" smtClean="0"/>
              <a:t>provinciale à Edmonton des </a:t>
            </a:r>
            <a:r>
              <a:rPr lang="fr-FR" dirty="0"/>
              <a:t>champions de la santé avec les organismes </a:t>
            </a:r>
            <a:r>
              <a:rPr lang="fr-FR" dirty="0" smtClean="0"/>
              <a:t>partenaires</a:t>
            </a:r>
            <a:r>
              <a:rPr lang="fr-FR" dirty="0"/>
              <a:t> </a:t>
            </a:r>
            <a:r>
              <a:rPr lang="fr-FR" dirty="0" smtClean="0"/>
              <a:t>–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25 champions présents.</a:t>
            </a:r>
          </a:p>
          <a:p>
            <a:pPr algn="l"/>
            <a:endParaRPr lang="fr-FR" dirty="0"/>
          </a:p>
          <a:p>
            <a:pPr marL="342900" indent="-342900" algn="l">
              <a:buFont typeface="Arial"/>
              <a:buChar char="•"/>
            </a:pPr>
            <a:r>
              <a:rPr lang="fr-FR" dirty="0"/>
              <a:t>3 rencontres régionales des champions de la santé au printemps 2016: Conseil scolaire Nord-Ouest (Grande-Prairie), Conseil scolaire Centre-Nord (Edmonton) et Conseil scolaire </a:t>
            </a:r>
            <a:r>
              <a:rPr lang="fr-FR" dirty="0" err="1"/>
              <a:t>FrancoSud</a:t>
            </a:r>
            <a:r>
              <a:rPr lang="fr-FR" dirty="0"/>
              <a:t> (Calgary)</a:t>
            </a:r>
            <a:r>
              <a:rPr lang="fr-FR" dirty="0" smtClean="0"/>
              <a:t>.</a:t>
            </a:r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1257300" lvl="2" indent="-342900">
              <a:buFont typeface="Arial"/>
              <a:buChar char="•"/>
            </a:pPr>
            <a:r>
              <a:rPr lang="fr-FR" sz="2000" dirty="0"/>
              <a:t>32 champions de santé à travers la province.</a:t>
            </a:r>
          </a:p>
          <a:p>
            <a:pPr marL="1257300" lvl="2" indent="-342900">
              <a:buFont typeface="Arial"/>
              <a:buChar char="•"/>
            </a:pPr>
            <a:r>
              <a:rPr lang="fr-FR" sz="2000" dirty="0"/>
              <a:t>Appui de partenaires: 3 conseils </a:t>
            </a:r>
            <a:r>
              <a:rPr lang="fr-FR" sz="2000" dirty="0" smtClean="0"/>
              <a:t>scolaires, projet </a:t>
            </a:r>
            <a:r>
              <a:rPr lang="fr-FR" sz="2000" dirty="0"/>
              <a:t>Espoir, Alberta </a:t>
            </a:r>
            <a:r>
              <a:rPr lang="fr-FR" sz="2000" dirty="0" err="1"/>
              <a:t>Health</a:t>
            </a:r>
            <a:r>
              <a:rPr lang="fr-FR" sz="2000" dirty="0"/>
              <a:t> Services, </a:t>
            </a:r>
            <a:r>
              <a:rPr lang="fr-FR" sz="2000" dirty="0" err="1"/>
              <a:t>Ever</a:t>
            </a:r>
            <a:r>
              <a:rPr lang="fr-FR" sz="2000" dirty="0"/>
              <a:t> Active </a:t>
            </a:r>
            <a:r>
              <a:rPr lang="fr-FR" sz="2000" dirty="0" err="1" smtClean="0"/>
              <a:t>School</a:t>
            </a:r>
            <a:r>
              <a:rPr lang="fr-FR" sz="2000" dirty="0" smtClean="0"/>
              <a:t>.</a:t>
            </a:r>
            <a:endParaRPr lang="fr-FR" dirty="0"/>
          </a:p>
          <a:p>
            <a:pPr algn="l"/>
            <a:endParaRPr lang="fr-FR" b="1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098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8544" y="742875"/>
            <a:ext cx="6695173" cy="658355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Formation des champions de santé en photos</a:t>
            </a:r>
            <a:endParaRPr lang="fr-FR" sz="2800" dirty="0"/>
          </a:p>
        </p:txBody>
      </p:sp>
      <p:pic>
        <p:nvPicPr>
          <p:cNvPr id="6" name="Espace réservé du contenu 5" descr="IMG_3623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>
          <a:xfrm rot="5400000">
            <a:off x="4832774" y="1205176"/>
            <a:ext cx="3200400" cy="3605212"/>
          </a:xfrm>
        </p:spPr>
      </p:pic>
      <p:pic>
        <p:nvPicPr>
          <p:cNvPr id="5" name="Espace réservé du contenu 4" descr="IMG_2468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>
          <a:xfrm>
            <a:off x="3319507" y="3249083"/>
            <a:ext cx="2621722" cy="2951310"/>
          </a:xfrm>
          <a:prstGeom prst="rect">
            <a:avLst/>
          </a:prstGeom>
        </p:spPr>
      </p:pic>
      <p:pic>
        <p:nvPicPr>
          <p:cNvPr id="7" name="Image 6" descr="IMG_34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451" y="1802074"/>
            <a:ext cx="3206750" cy="2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250" y="783167"/>
            <a:ext cx="7344833" cy="5376333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dirty="0" smtClean="0"/>
              <a:t>Participation de 2 écoles francophones au HASS – </a:t>
            </a:r>
            <a:r>
              <a:rPr lang="fr-FR" dirty="0" err="1" smtClean="0"/>
              <a:t>Healthy</a:t>
            </a:r>
            <a:r>
              <a:rPr lang="fr-FR" dirty="0" smtClean="0"/>
              <a:t> Active </a:t>
            </a:r>
            <a:r>
              <a:rPr lang="fr-FR" dirty="0" err="1" smtClean="0"/>
              <a:t>School</a:t>
            </a:r>
            <a:r>
              <a:rPr lang="fr-FR" dirty="0" smtClean="0"/>
              <a:t> Symposium (Edmonton et </a:t>
            </a:r>
            <a:r>
              <a:rPr lang="fr-FR" dirty="0" err="1" smtClean="0"/>
              <a:t>Okotoks</a:t>
            </a:r>
            <a:r>
              <a:rPr lang="fr-FR" dirty="0" smtClean="0"/>
              <a:t>)</a:t>
            </a:r>
            <a:endParaRPr lang="fr-FR" dirty="0"/>
          </a:p>
          <a:p>
            <a:pPr algn="l"/>
            <a:r>
              <a:rPr lang="fr-FR" dirty="0" smtClean="0"/>
              <a:t> </a:t>
            </a:r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Collaboration avec Alberta </a:t>
            </a:r>
            <a:r>
              <a:rPr lang="fr-FR" dirty="0" err="1" smtClean="0"/>
              <a:t>Health</a:t>
            </a:r>
            <a:r>
              <a:rPr lang="fr-FR" dirty="0" smtClean="0"/>
              <a:t> Services – rencontre mensuelle</a:t>
            </a:r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Projet de promotion de vie active communautaire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Prendre les escaliers  #</a:t>
            </a:r>
            <a:r>
              <a:rPr lang="fr-FR" dirty="0" err="1" smtClean="0"/>
              <a:t>marchesanté</a:t>
            </a:r>
            <a:endParaRPr lang="fr-FR" dirty="0"/>
          </a:p>
          <a:p>
            <a:pPr algn="l"/>
            <a:endParaRPr lang="fr-FR" b="1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4" name="Image 3" descr="Capture d’écran 2016-06-01 à 11.02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84" y="3604865"/>
            <a:ext cx="6254750" cy="26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250" y="941917"/>
            <a:ext cx="7228417" cy="5217584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Des ressources humaines sont en place pour évaluer les initiatives et développement des écoles en santé.  </a:t>
            </a:r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Une coordination en place jusqu’en 2017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1 nouveau poste de coordonnateur scolaire à la FSFA pour appuyer le projet des classes vertes des classes de maternelles du CSCN ainsi que les tournois interscolaires à travers la province.  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Chaque conseil scolaire a identifié un représentant pour le comité provincial.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/>
              <a:t>Appui du Réseau santé albertain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4044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7140881" cy="9380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Composition des membres du comité provincial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7750" y="1923742"/>
            <a:ext cx="7358154" cy="431441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Conseil</a:t>
            </a:r>
            <a:r>
              <a:rPr lang="en-US" dirty="0" smtClean="0"/>
              <a:t> </a:t>
            </a:r>
            <a:r>
              <a:rPr lang="en-US" dirty="0" err="1" smtClean="0"/>
              <a:t>scolaire</a:t>
            </a:r>
            <a:r>
              <a:rPr lang="en-US" dirty="0" smtClean="0"/>
              <a:t> Centre-Nord</a:t>
            </a:r>
          </a:p>
          <a:p>
            <a:r>
              <a:rPr lang="en-US" dirty="0" err="1" smtClean="0"/>
              <a:t>Conseil</a:t>
            </a:r>
            <a:r>
              <a:rPr lang="en-US" dirty="0" smtClean="0"/>
              <a:t> </a:t>
            </a:r>
            <a:r>
              <a:rPr lang="en-US" dirty="0" err="1" smtClean="0"/>
              <a:t>scolaire</a:t>
            </a:r>
            <a:r>
              <a:rPr lang="en-US" dirty="0" smtClean="0"/>
              <a:t> Nord-</a:t>
            </a:r>
            <a:r>
              <a:rPr lang="en-US" dirty="0" err="1" smtClean="0"/>
              <a:t>Ouest</a:t>
            </a:r>
            <a:endParaRPr lang="en-US" dirty="0" smtClean="0"/>
          </a:p>
          <a:p>
            <a:r>
              <a:rPr lang="en-US" dirty="0" err="1" smtClean="0"/>
              <a:t>Conseil</a:t>
            </a:r>
            <a:r>
              <a:rPr lang="en-US" dirty="0" smtClean="0"/>
              <a:t> </a:t>
            </a:r>
            <a:r>
              <a:rPr lang="en-US" dirty="0" err="1" smtClean="0"/>
              <a:t>scolaire</a:t>
            </a:r>
            <a:r>
              <a:rPr lang="en-US" dirty="0" smtClean="0"/>
              <a:t> </a:t>
            </a:r>
            <a:r>
              <a:rPr lang="en-US" dirty="0" err="1" smtClean="0"/>
              <a:t>FrancoSud</a:t>
            </a:r>
            <a:endParaRPr lang="en-US" dirty="0" smtClean="0"/>
          </a:p>
          <a:p>
            <a:r>
              <a:rPr lang="en-US" dirty="0" err="1" smtClean="0"/>
              <a:t>Conseil</a:t>
            </a:r>
            <a:r>
              <a:rPr lang="en-US" dirty="0" smtClean="0"/>
              <a:t> </a:t>
            </a:r>
            <a:r>
              <a:rPr lang="en-US" dirty="0" err="1" smtClean="0"/>
              <a:t>scolaire</a:t>
            </a:r>
            <a:r>
              <a:rPr lang="en-US" dirty="0" smtClean="0"/>
              <a:t> Centre-</a:t>
            </a:r>
            <a:r>
              <a:rPr lang="en-US" dirty="0" err="1" smtClean="0"/>
              <a:t>Est</a:t>
            </a:r>
            <a:endParaRPr lang="en-US" dirty="0" smtClean="0"/>
          </a:p>
          <a:p>
            <a:r>
              <a:rPr lang="en-US" dirty="0" smtClean="0"/>
              <a:t>Consortium provincial francophone</a:t>
            </a:r>
          </a:p>
          <a:p>
            <a:r>
              <a:rPr lang="en-US" dirty="0" smtClean="0"/>
              <a:t>Alberta Health Services</a:t>
            </a:r>
          </a:p>
          <a:p>
            <a:r>
              <a:rPr lang="en-US" dirty="0" err="1" smtClean="0"/>
              <a:t>Fédération</a:t>
            </a:r>
            <a:r>
              <a:rPr lang="en-US" dirty="0" smtClean="0"/>
              <a:t> des </a:t>
            </a:r>
            <a:r>
              <a:rPr lang="en-US" dirty="0" err="1" smtClean="0"/>
              <a:t>conseils</a:t>
            </a:r>
            <a:r>
              <a:rPr lang="en-US" dirty="0" smtClean="0"/>
              <a:t> </a:t>
            </a:r>
            <a:r>
              <a:rPr lang="en-US" dirty="0" err="1" smtClean="0"/>
              <a:t>scolaires</a:t>
            </a:r>
            <a:r>
              <a:rPr lang="en-US" dirty="0" smtClean="0"/>
              <a:t> francophone de l’Alberta</a:t>
            </a:r>
          </a:p>
          <a:p>
            <a:r>
              <a:rPr lang="en-US" dirty="0" err="1" smtClean="0"/>
              <a:t>Secrétariat</a:t>
            </a:r>
            <a:r>
              <a:rPr lang="en-US" dirty="0" smtClean="0"/>
              <a:t> provincial de </a:t>
            </a:r>
            <a:r>
              <a:rPr lang="en-US" dirty="0" err="1" smtClean="0"/>
              <a:t>l’ACFA</a:t>
            </a:r>
            <a:endParaRPr lang="en-US" dirty="0" smtClean="0"/>
          </a:p>
          <a:p>
            <a:r>
              <a:rPr lang="en-US" dirty="0" err="1" smtClean="0"/>
              <a:t>Fédération</a:t>
            </a:r>
            <a:r>
              <a:rPr lang="en-US" dirty="0" smtClean="0"/>
              <a:t> des parents </a:t>
            </a:r>
            <a:r>
              <a:rPr lang="en-US" dirty="0" err="1" smtClean="0"/>
              <a:t>francophones</a:t>
            </a:r>
            <a:r>
              <a:rPr lang="en-US" dirty="0" smtClean="0"/>
              <a:t> de l’Alberta</a:t>
            </a:r>
          </a:p>
          <a:p>
            <a:r>
              <a:rPr lang="en-US" dirty="0" smtClean="0"/>
              <a:t>Campus St-Jean</a:t>
            </a:r>
          </a:p>
          <a:p>
            <a:r>
              <a:rPr lang="en-US" dirty="0" err="1" smtClean="0"/>
              <a:t>Réseau</a:t>
            </a:r>
            <a:r>
              <a:rPr lang="en-US" dirty="0" smtClean="0"/>
              <a:t> santé </a:t>
            </a:r>
            <a:r>
              <a:rPr lang="en-US" dirty="0" err="1" smtClean="0"/>
              <a:t>albertain</a:t>
            </a:r>
            <a:endParaRPr lang="en-US" dirty="0" smtClean="0"/>
          </a:p>
          <a:p>
            <a:r>
              <a:rPr lang="en-US" dirty="0" err="1" smtClean="0"/>
              <a:t>Réseau</a:t>
            </a:r>
            <a:r>
              <a:rPr lang="en-US" dirty="0" smtClean="0"/>
              <a:t> </a:t>
            </a:r>
            <a:r>
              <a:rPr lang="en-US" dirty="0" err="1" smtClean="0"/>
              <a:t>d’adaptation</a:t>
            </a:r>
            <a:r>
              <a:rPr lang="en-US" dirty="0" smtClean="0"/>
              <a:t> </a:t>
            </a:r>
            <a:r>
              <a:rPr lang="en-US" dirty="0" err="1" smtClean="0"/>
              <a:t>scolaire</a:t>
            </a:r>
            <a:endParaRPr lang="en-US" dirty="0" smtClean="0"/>
          </a:p>
          <a:p>
            <a:r>
              <a:rPr lang="en-US" dirty="0" smtClean="0"/>
              <a:t>Alberta Education</a:t>
            </a:r>
          </a:p>
          <a:p>
            <a:r>
              <a:rPr lang="en-US" dirty="0" smtClean="0"/>
              <a:t>Direction </a:t>
            </a:r>
            <a:r>
              <a:rPr lang="en-US" dirty="0" err="1" smtClean="0"/>
              <a:t>d’école</a:t>
            </a:r>
            <a:endParaRPr lang="en-US" dirty="0" smtClean="0"/>
          </a:p>
          <a:p>
            <a:r>
              <a:rPr lang="en-US" dirty="0" smtClean="0"/>
              <a:t>FJA</a:t>
            </a:r>
          </a:p>
          <a:p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 smtClean="0"/>
              <a:t>Espoir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3079" y="1284150"/>
            <a:ext cx="7299170" cy="933134"/>
          </a:xfrm>
        </p:spPr>
        <p:txBody>
          <a:bodyPr>
            <a:normAutofit/>
          </a:bodyPr>
          <a:lstStyle/>
          <a:p>
            <a:r>
              <a:rPr lang="en-US" dirty="0" err="1" smtClean="0"/>
              <a:t>Bienvenue</a:t>
            </a:r>
            <a:r>
              <a:rPr lang="en-US" dirty="0" smtClean="0"/>
              <a:t> et </a:t>
            </a:r>
            <a:r>
              <a:rPr lang="en-US" dirty="0" err="1" smtClean="0"/>
              <a:t>présentation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35632" y="3109736"/>
            <a:ext cx="539722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Thème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: Santé et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bienêtre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du personnel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8709" y="4148422"/>
            <a:ext cx="6233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Inscrire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activité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avez</a:t>
            </a:r>
            <a:r>
              <a:rPr lang="en-US" dirty="0" smtClean="0"/>
              <a:t> déjà fait pour la santé et </a:t>
            </a:r>
            <a:r>
              <a:rPr lang="en-US" dirty="0" err="1" smtClean="0"/>
              <a:t>bienêtre</a:t>
            </a:r>
            <a:r>
              <a:rPr lang="en-US" dirty="0" smtClean="0"/>
              <a:t> du personnel.</a:t>
            </a:r>
          </a:p>
          <a:p>
            <a:pPr algn="ctr"/>
            <a:r>
              <a:rPr lang="en-US" dirty="0" err="1" smtClean="0"/>
              <a:t>Ou</a:t>
            </a:r>
            <a:endParaRPr lang="en-US" dirty="0" smtClean="0"/>
          </a:p>
          <a:p>
            <a:r>
              <a:rPr lang="en-US" dirty="0" err="1" smtClean="0"/>
              <a:t>Inscrire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activité</a:t>
            </a:r>
            <a:r>
              <a:rPr lang="en-US" dirty="0" smtClean="0"/>
              <a:t> santé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aimeriez</a:t>
            </a:r>
            <a:r>
              <a:rPr lang="en-US" dirty="0" smtClean="0"/>
              <a:t> faire avec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équipe</a:t>
            </a:r>
            <a:r>
              <a:rPr lang="en-US" dirty="0" smtClean="0"/>
              <a:t> de travail.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4979" y="1159930"/>
            <a:ext cx="6254044" cy="1362075"/>
          </a:xfrm>
        </p:spPr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6" y="3217236"/>
            <a:ext cx="5890684" cy="14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4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Rôle du champion de la santé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85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6267" y="1064680"/>
            <a:ext cx="6254044" cy="1362075"/>
          </a:xfrm>
        </p:spPr>
        <p:txBody>
          <a:bodyPr/>
          <a:lstStyle/>
          <a:p>
            <a:r>
              <a:rPr lang="fr-FR" dirty="0" smtClean="0"/>
              <a:t>Tour de table des partenaires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56267" y="2624668"/>
            <a:ext cx="6231467" cy="2410178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r>
              <a:rPr lang="fr-FR" dirty="0" smtClean="0"/>
              <a:t>Est-ce que vous avez un projet de santé que vous pouvez partager?</a:t>
            </a:r>
          </a:p>
          <a:p>
            <a:endParaRPr lang="fr-FR" dirty="0" smtClean="0"/>
          </a:p>
          <a:p>
            <a:r>
              <a:rPr lang="fr-FR" dirty="0" smtClean="0"/>
              <a:t>Avez-vous entrepris une nouvelle initiative de santé depuis notre dernière rencontre?</a:t>
            </a:r>
          </a:p>
          <a:p>
            <a:endParaRPr lang="fr-FR" dirty="0"/>
          </a:p>
          <a:p>
            <a:r>
              <a:rPr lang="fr-FR" dirty="0" smtClean="0"/>
              <a:t>Un exemple de support au bienêtre du personnel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77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82" y="800098"/>
            <a:ext cx="7164917" cy="130598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Date des prochaines rencontres du comité provincial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19389" y="2289172"/>
            <a:ext cx="6607526" cy="1309511"/>
          </a:xfrm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fr-FR" b="1" dirty="0" smtClean="0"/>
              <a:t>25 novembre 2016 </a:t>
            </a:r>
            <a:r>
              <a:rPr lang="fr-FR" dirty="0" smtClean="0"/>
              <a:t>– 9h à 12h (journée après le Consortium provincial)</a:t>
            </a:r>
          </a:p>
          <a:p>
            <a:pPr marL="342900" indent="-342900" algn="l">
              <a:buFont typeface="Arial"/>
              <a:buChar char="•"/>
            </a:pPr>
            <a:r>
              <a:rPr lang="fr-FR" b="1" dirty="0" smtClean="0"/>
              <a:t>8 février 2017 </a:t>
            </a:r>
            <a:r>
              <a:rPr lang="fr-FR" dirty="0" smtClean="0"/>
              <a:t>– 13h à 16h 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32420" y="3891486"/>
            <a:ext cx="7027332" cy="5503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Date à retenir</a:t>
            </a:r>
            <a:endParaRPr lang="fr-FR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899583" y="4441823"/>
            <a:ext cx="7376584" cy="1309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fr-FR" dirty="0" smtClean="0"/>
              <a:t>Rencontre provinciale de tous les champions – automne 2016 à Edmonton</a:t>
            </a:r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9 février 2017 – Déjeuner des champions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130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1584960" y="1371600"/>
            <a:ext cx="6370320" cy="772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fr-CA" sz="48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MERCI</a:t>
            </a:r>
            <a:endParaRPr lang="fr-CA" sz="4800" b="1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4240" y="2486536"/>
            <a:ext cx="586814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B3861"/>
                </a:solidFill>
              </a:rPr>
              <a:t>Pour plus </a:t>
            </a:r>
            <a:r>
              <a:rPr lang="en-US" sz="3600" b="1" dirty="0" err="1" smtClean="0">
                <a:solidFill>
                  <a:srgbClr val="1B3861"/>
                </a:solidFill>
              </a:rPr>
              <a:t>d’informations</a:t>
            </a:r>
            <a:r>
              <a:rPr lang="en-US" sz="3600" b="1" dirty="0" smtClean="0">
                <a:solidFill>
                  <a:srgbClr val="1B3861"/>
                </a:solidFill>
              </a:rPr>
              <a:t>:</a:t>
            </a:r>
          </a:p>
          <a:p>
            <a:endParaRPr lang="en-US" dirty="0">
              <a:solidFill>
                <a:srgbClr val="1B3861"/>
              </a:solidFill>
            </a:endParaRPr>
          </a:p>
          <a:p>
            <a:r>
              <a:rPr lang="en-US" sz="1800" b="1" dirty="0" smtClean="0">
                <a:solidFill>
                  <a:srgbClr val="1B3861"/>
                </a:solidFill>
              </a:rPr>
              <a:t>Renée Levesque-Gauvreau</a:t>
            </a:r>
          </a:p>
          <a:p>
            <a:r>
              <a:rPr lang="en-US" sz="1800" dirty="0" err="1" smtClean="0">
                <a:solidFill>
                  <a:srgbClr val="1B3861"/>
                </a:solidFill>
              </a:rPr>
              <a:t>Agente</a:t>
            </a:r>
            <a:r>
              <a:rPr lang="en-US" sz="1800" dirty="0" smtClean="0">
                <a:solidFill>
                  <a:srgbClr val="1B3861"/>
                </a:solidFill>
              </a:rPr>
              <a:t> de </a:t>
            </a:r>
            <a:r>
              <a:rPr lang="en-US" sz="1800" dirty="0" err="1" smtClean="0">
                <a:solidFill>
                  <a:srgbClr val="1B3861"/>
                </a:solidFill>
              </a:rPr>
              <a:t>projet</a:t>
            </a:r>
            <a:r>
              <a:rPr lang="en-US" sz="1800" dirty="0" smtClean="0">
                <a:solidFill>
                  <a:srgbClr val="1B3861"/>
                </a:solidFill>
              </a:rPr>
              <a:t> – Promotion de la santé</a:t>
            </a:r>
          </a:p>
          <a:p>
            <a:r>
              <a:rPr lang="en-US" sz="1800" dirty="0" err="1" smtClean="0">
                <a:solidFill>
                  <a:srgbClr val="1B3861"/>
                </a:solidFill>
              </a:rPr>
              <a:t>Fédération</a:t>
            </a:r>
            <a:r>
              <a:rPr lang="en-US" sz="1800" dirty="0" smtClean="0">
                <a:solidFill>
                  <a:srgbClr val="1B3861"/>
                </a:solidFill>
              </a:rPr>
              <a:t> du sport francophone de l’Alberta (FSFA)</a:t>
            </a:r>
          </a:p>
          <a:p>
            <a:r>
              <a:rPr lang="en-US" sz="1800" dirty="0" smtClean="0">
                <a:solidFill>
                  <a:srgbClr val="1B3861"/>
                </a:solidFill>
              </a:rPr>
              <a:t>780-469-1367</a:t>
            </a:r>
          </a:p>
          <a:p>
            <a:r>
              <a:rPr lang="en-US" sz="1800" dirty="0" smtClean="0">
                <a:solidFill>
                  <a:srgbClr val="1B3861"/>
                </a:solidFill>
                <a:hlinkClick r:id="rId3"/>
              </a:rPr>
              <a:t>r.gauvreau@lafsfa.ca</a:t>
            </a:r>
            <a:endParaRPr lang="en-US" sz="1800" dirty="0" smtClean="0">
              <a:solidFill>
                <a:srgbClr val="1B3861"/>
              </a:solidFill>
            </a:endParaRPr>
          </a:p>
          <a:p>
            <a:r>
              <a:rPr lang="en-US" sz="1800" dirty="0" smtClean="0">
                <a:solidFill>
                  <a:srgbClr val="1B3861"/>
                </a:solidFill>
                <a:hlinkClick r:id="rId4"/>
              </a:rPr>
              <a:t>www.lafsfa.ca</a:t>
            </a:r>
            <a:endParaRPr lang="en-US" sz="1800" dirty="0" smtClean="0">
              <a:solidFill>
                <a:srgbClr val="1B3861"/>
              </a:solidFill>
            </a:endParaRPr>
          </a:p>
          <a:p>
            <a:endParaRPr lang="en-US" dirty="0"/>
          </a:p>
        </p:txBody>
      </p:sp>
      <p:pic>
        <p:nvPicPr>
          <p:cNvPr id="6" name="Shape 114"/>
          <p:cNvPicPr preferRelativeResize="0"/>
          <p:nvPr/>
        </p:nvPicPr>
        <p:blipFill rotWithShape="1">
          <a:blip r:embed="rId5">
            <a:alphaModFix/>
          </a:blip>
          <a:srcRect t="921" b="10354"/>
          <a:stretch/>
        </p:blipFill>
        <p:spPr>
          <a:xfrm>
            <a:off x="5188312" y="4452104"/>
            <a:ext cx="2223768" cy="16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8398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École</a:t>
            </a:r>
            <a:r>
              <a:rPr lang="en-US" dirty="0" smtClean="0"/>
              <a:t> De la Rose </a:t>
            </a:r>
            <a:r>
              <a:rPr lang="en-US" dirty="0" err="1" smtClean="0"/>
              <a:t>Sauvage</a:t>
            </a:r>
            <a:r>
              <a:rPr lang="en-US" smtClean="0"/>
              <a:t> Champion </a:t>
            </a:r>
            <a:r>
              <a:rPr lang="en-US" dirty="0" smtClean="0"/>
              <a:t>de la santé</a:t>
            </a:r>
            <a:endParaRPr lang="en-US" dirty="0"/>
          </a:p>
        </p:txBody>
      </p:sp>
      <p:pic>
        <p:nvPicPr>
          <p:cNvPr id="4" name="Content Placeholder 3" descr="Capture d’écran 2016-06-07 à 15.02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10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4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de l’année 2015-2016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3040" y="2119257"/>
            <a:ext cx="6772863" cy="3603812"/>
          </a:xfrm>
        </p:spPr>
        <p:txBody>
          <a:bodyPr/>
          <a:lstStyle/>
          <a:p>
            <a:r>
              <a:rPr lang="fr-FR" dirty="0" smtClean="0"/>
              <a:t>3 axes de la </a:t>
            </a:r>
            <a:r>
              <a:rPr lang="fr-FR" u="sng" dirty="0" smtClean="0"/>
              <a:t>planification stratégique 2014-2017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pPr lvl="1"/>
            <a:r>
              <a:rPr lang="fr-FR" dirty="0" smtClean="0"/>
              <a:t>Axe 1 – Politique et procédure en santé</a:t>
            </a:r>
          </a:p>
          <a:p>
            <a:pPr lvl="1"/>
            <a:r>
              <a:rPr lang="fr-FR" dirty="0" smtClean="0"/>
              <a:t>Axe 2 – Éducation et formation</a:t>
            </a:r>
          </a:p>
          <a:p>
            <a:pPr lvl="1"/>
            <a:r>
              <a:rPr lang="fr-FR" dirty="0" smtClean="0"/>
              <a:t>Axe 3 – Mécanisme de collaboration (équipe de santé)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25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6267" y="687917"/>
            <a:ext cx="6428316" cy="818088"/>
          </a:xfrm>
        </p:spPr>
        <p:txBody>
          <a:bodyPr/>
          <a:lstStyle/>
          <a:p>
            <a:r>
              <a:rPr lang="fr-FR" dirty="0" smtClean="0"/>
              <a:t>Bilan de l’année 2015-2016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4250" y="1664755"/>
            <a:ext cx="6703485" cy="449474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600" b="1" u="sng" dirty="0" smtClean="0">
                <a:solidFill>
                  <a:schemeClr val="accent5">
                    <a:lumMod val="75000"/>
                  </a:schemeClr>
                </a:solidFill>
              </a:rPr>
              <a:t>Axe 1 – Politique et procédure en santé</a:t>
            </a:r>
          </a:p>
          <a:p>
            <a:endParaRPr lang="fr-FR" dirty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L’ébauche des directives administratives de la santé et bienêtre des élèves et du personnel des écoles francophones a été soumises à la FCSFA.  Nous attendons une rencontre pour discuter de cette ébauche.  </a:t>
            </a:r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Remis une nouvelle demande de financement au </a:t>
            </a:r>
            <a:r>
              <a:rPr lang="fr-FR" dirty="0" err="1" smtClean="0"/>
              <a:t>Wellness</a:t>
            </a:r>
            <a:r>
              <a:rPr lang="fr-FR" dirty="0" smtClean="0"/>
              <a:t> </a:t>
            </a:r>
            <a:r>
              <a:rPr lang="fr-FR" dirty="0" err="1" smtClean="0"/>
              <a:t>Fund</a:t>
            </a:r>
            <a:r>
              <a:rPr lang="fr-FR" dirty="0" smtClean="0"/>
              <a:t> pour l’année 2016-2017.  Nous avons reçu 58 000$ pour soutenir l’initiative des 3 axes. </a:t>
            </a:r>
          </a:p>
          <a:p>
            <a:pPr marL="342900" indent="-342900" algn="l">
              <a:buFont typeface="Arial"/>
              <a:buChar char="•"/>
            </a:pPr>
            <a:endParaRPr lang="fr-FR" dirty="0" smtClean="0"/>
          </a:p>
          <a:p>
            <a:pPr marL="342900" indent="-342900" algn="l">
              <a:buFont typeface="Arial"/>
              <a:buChar char="•"/>
            </a:pPr>
            <a:r>
              <a:rPr lang="fr-FR" dirty="0" smtClean="0"/>
              <a:t>Remis une demande de financement à TD Amis de l’environnement pour des projets environnementales.  Tous les projets ont été acceptés.  Nous avons reçu 42 500$ pour soutenir des projets de Jardin intérieur (Tower Garden), Classe de plein air pour la maternelle ainsi qu’un projet de jardin scolaire.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77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 d’écran 2016-02-01 à 11.0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" y="29520"/>
            <a:ext cx="7081260" cy="2406253"/>
          </a:xfrm>
          <a:prstGeom prst="rect">
            <a:avLst/>
          </a:prstGeom>
        </p:spPr>
      </p:pic>
      <p:pic>
        <p:nvPicPr>
          <p:cNvPr id="5" name="Picture 4" descr="Green 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73" y="1978609"/>
            <a:ext cx="2101676" cy="2802234"/>
          </a:xfrm>
          <a:prstGeom prst="rect">
            <a:avLst/>
          </a:prstGeom>
        </p:spPr>
      </p:pic>
      <p:pic>
        <p:nvPicPr>
          <p:cNvPr id="6" name="Picture 5" descr="jard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6" y="2309340"/>
            <a:ext cx="2892611" cy="216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58" y="2423716"/>
            <a:ext cx="2638393" cy="1978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399" y="4628855"/>
            <a:ext cx="3943735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 types de </a:t>
            </a:r>
            <a:r>
              <a:rPr lang="en-US" sz="2000" dirty="0" err="1" smtClean="0">
                <a:solidFill>
                  <a:schemeClr val="bg1"/>
                </a:solidFill>
              </a:rPr>
              <a:t>demandes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dirty="0" err="1" smtClean="0">
                <a:solidFill>
                  <a:schemeClr val="bg1"/>
                </a:solidFill>
              </a:rPr>
              <a:t>classe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plein</a:t>
            </a:r>
            <a:r>
              <a:rPr lang="en-US" sz="2000" dirty="0" smtClean="0">
                <a:solidFill>
                  <a:schemeClr val="bg1"/>
                </a:solidFill>
              </a:rPr>
              <a:t> air du CSCN, Tour </a:t>
            </a:r>
            <a:r>
              <a:rPr lang="en-US" sz="2000" dirty="0" err="1" smtClean="0">
                <a:solidFill>
                  <a:schemeClr val="bg1"/>
                </a:solidFill>
              </a:rPr>
              <a:t>verte</a:t>
            </a:r>
            <a:r>
              <a:rPr lang="en-US" sz="2000" dirty="0" smtClean="0">
                <a:solidFill>
                  <a:schemeClr val="bg1"/>
                </a:solidFill>
              </a:rPr>
              <a:t> et </a:t>
            </a:r>
            <a:r>
              <a:rPr lang="en-US" sz="2000" dirty="0" err="1" smtClean="0">
                <a:solidFill>
                  <a:schemeClr val="bg1"/>
                </a:solidFill>
              </a:rPr>
              <a:t>jardin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scolaire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2527" y="4628855"/>
            <a:ext cx="3329622" cy="101566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 </a:t>
            </a:r>
            <a:r>
              <a:rPr lang="en-US" sz="2000" dirty="0" err="1" smtClean="0"/>
              <a:t>projets</a:t>
            </a:r>
            <a:r>
              <a:rPr lang="en-US" sz="2000" dirty="0" smtClean="0"/>
              <a:t> de Tour </a:t>
            </a:r>
            <a:r>
              <a:rPr lang="en-US" sz="2000" dirty="0" err="1" smtClean="0"/>
              <a:t>verte</a:t>
            </a:r>
            <a:r>
              <a:rPr lang="en-US" sz="2000" dirty="0" smtClean="0"/>
              <a:t> pour le CSNO (2), CSCN (3) et CSFS (6)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93134" y="5746563"/>
            <a:ext cx="3987222" cy="707886"/>
          </a:xfrm>
          <a:prstGeom prst="rect">
            <a:avLst/>
          </a:prstGeom>
          <a:solidFill>
            <a:srgbClr val="B9CA1A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</a:t>
            </a:r>
            <a:r>
              <a:rPr lang="en-US" sz="2000" dirty="0" err="1" smtClean="0"/>
              <a:t>projet</a:t>
            </a:r>
            <a:r>
              <a:rPr lang="en-US" sz="2000" dirty="0" smtClean="0"/>
              <a:t> de </a:t>
            </a:r>
            <a:r>
              <a:rPr lang="en-US" sz="2000" dirty="0" err="1" smtClean="0"/>
              <a:t>jardin</a:t>
            </a:r>
            <a:r>
              <a:rPr lang="en-US" sz="2000" dirty="0" smtClean="0"/>
              <a:t> </a:t>
            </a:r>
            <a:r>
              <a:rPr lang="en-US" sz="2000" dirty="0" err="1" smtClean="0"/>
              <a:t>communautaire</a:t>
            </a:r>
            <a:r>
              <a:rPr lang="en-US" sz="2000" dirty="0" smtClean="0"/>
              <a:t> du CSFS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6966" y="5767628"/>
            <a:ext cx="4056168" cy="400110"/>
          </a:xfrm>
          <a:prstGeom prst="rect">
            <a:avLst/>
          </a:prstGeom>
          <a:solidFill>
            <a:srgbClr val="B9CA1A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 </a:t>
            </a:r>
            <a:r>
              <a:rPr lang="en-US" sz="2000" dirty="0" err="1" smtClean="0"/>
              <a:t>projet</a:t>
            </a:r>
            <a:r>
              <a:rPr lang="en-US" sz="2000" dirty="0" smtClean="0"/>
              <a:t> de </a:t>
            </a:r>
            <a:r>
              <a:rPr lang="en-US" sz="2000" dirty="0" err="1" smtClean="0"/>
              <a:t>classe</a:t>
            </a:r>
            <a:r>
              <a:rPr lang="en-US" sz="2000" dirty="0" smtClean="0"/>
              <a:t> </a:t>
            </a:r>
            <a:r>
              <a:rPr lang="en-US" sz="2000" dirty="0" err="1" smtClean="0"/>
              <a:t>plein</a:t>
            </a:r>
            <a:r>
              <a:rPr lang="en-US" sz="2000" dirty="0"/>
              <a:t> </a:t>
            </a:r>
            <a:r>
              <a:rPr lang="en-US" sz="2000" dirty="0" smtClean="0"/>
              <a:t>air du CSCN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308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8418" y="814917"/>
            <a:ext cx="7334250" cy="5259915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/>
              <a:buChar char="•"/>
            </a:pPr>
            <a:r>
              <a:rPr lang="fr-FR" sz="2400" dirty="0" smtClean="0"/>
              <a:t>Remise d’une demande de financement auprès du Secrétariat francophone pour 3 projets: </a:t>
            </a:r>
            <a:r>
              <a:rPr lang="fr-FR" sz="2400" dirty="0" err="1" smtClean="0"/>
              <a:t>Webinaire</a:t>
            </a:r>
            <a:r>
              <a:rPr lang="fr-FR" sz="2400" dirty="0" smtClean="0"/>
              <a:t>, mini-capsule de jeux de récréations et de traduction d’une ressource – jeu de carte Lucky 7. </a:t>
            </a:r>
          </a:p>
          <a:p>
            <a:pPr marL="342900" indent="-342900" algn="l">
              <a:buFont typeface="Arial"/>
              <a:buChar char="•"/>
            </a:pPr>
            <a:endParaRPr lang="fr-FR" sz="2400" dirty="0" smtClean="0"/>
          </a:p>
          <a:p>
            <a:pPr marL="342900" indent="-342900" algn="l">
              <a:buFont typeface="Arial"/>
              <a:buChar char="•"/>
            </a:pPr>
            <a:endParaRPr lang="fr-FR" sz="2400" dirty="0" smtClean="0"/>
          </a:p>
          <a:p>
            <a:pPr algn="l"/>
            <a:endParaRPr lang="fr-FR" sz="2400" dirty="0" smtClean="0"/>
          </a:p>
          <a:p>
            <a:pPr marL="342900" indent="-342900" algn="l">
              <a:buFont typeface="Arial"/>
              <a:buChar char="•"/>
            </a:pPr>
            <a:r>
              <a:rPr lang="fr-FR" sz="2400" dirty="0" smtClean="0"/>
              <a:t>Coordonner les 3 rencontres du comité provincial.  </a:t>
            </a:r>
          </a:p>
          <a:p>
            <a:pPr algn="l"/>
            <a:endParaRPr lang="fr-FR" sz="2400" dirty="0"/>
          </a:p>
          <a:p>
            <a:pPr marL="342900" indent="-342900" algn="l">
              <a:buFont typeface="Arial"/>
              <a:buChar char="•"/>
            </a:pPr>
            <a:r>
              <a:rPr lang="fr-FR" sz="2400" dirty="0" smtClean="0"/>
              <a:t>Rassembler des histoires de succès des initiatives en santé à travers la province.  2 nouvelles capsules vidéos seront finalisés en juin 2016: </a:t>
            </a:r>
            <a:endParaRPr lang="fr-FR" sz="2400" dirty="0"/>
          </a:p>
          <a:p>
            <a:pPr marL="800100" lvl="1" indent="-342900">
              <a:buFont typeface="Arial"/>
              <a:buChar char="•"/>
            </a:pPr>
            <a:r>
              <a:rPr lang="fr-FR" sz="2400" dirty="0" smtClean="0"/>
              <a:t>Classe verte de l’école Notre-Dame-des-Monts de </a:t>
            </a:r>
            <a:r>
              <a:rPr lang="fr-FR" sz="2400" dirty="0" err="1" smtClean="0"/>
              <a:t>Canmore</a:t>
            </a:r>
            <a:endParaRPr lang="fr-FR" sz="2400" dirty="0"/>
          </a:p>
          <a:p>
            <a:pPr marL="800100" lvl="1" indent="-342900">
              <a:buFont typeface="Arial"/>
              <a:buChar char="•"/>
            </a:pPr>
            <a:r>
              <a:rPr lang="fr-FR" sz="2400" dirty="0"/>
              <a:t>C</a:t>
            </a:r>
            <a:r>
              <a:rPr lang="fr-FR" sz="2400" dirty="0" smtClean="0"/>
              <a:t>apsule du comité provincial des Écoles en santé.  </a:t>
            </a:r>
          </a:p>
          <a:p>
            <a:pPr marL="342900" indent="-342900" algn="l">
              <a:buFont typeface="Arial"/>
              <a:buChar char="•"/>
            </a:pPr>
            <a:endParaRPr lang="fr-FR" dirty="0"/>
          </a:p>
          <a:p>
            <a:pPr marL="342900" indent="-342900" algn="l">
              <a:buFont typeface="Arial"/>
              <a:buChar char="•"/>
            </a:pPr>
            <a:endParaRPr lang="fr-FR" dirty="0"/>
          </a:p>
        </p:txBody>
      </p:sp>
      <p:pic>
        <p:nvPicPr>
          <p:cNvPr id="2" name="Picture 1" descr="Capture d’écran 2016-06-07 à 10.2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2" y="1857954"/>
            <a:ext cx="2582478" cy="12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8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393" y="817582"/>
            <a:ext cx="7580278" cy="600585"/>
          </a:xfrm>
        </p:spPr>
        <p:txBody>
          <a:bodyPr>
            <a:noAutofit/>
          </a:bodyPr>
          <a:lstStyle/>
          <a:p>
            <a:r>
              <a:rPr lang="fr-FR" sz="3200" dirty="0" smtClean="0"/>
              <a:t>Capsule vidéo « Classe verte » de l’école Notre-Dame-des-Monts (</a:t>
            </a:r>
            <a:r>
              <a:rPr lang="fr-FR" sz="3200" dirty="0" err="1" smtClean="0"/>
              <a:t>Canmore</a:t>
            </a:r>
            <a:r>
              <a:rPr lang="fr-FR" sz="3200" dirty="0" smtClean="0"/>
              <a:t>) </a:t>
            </a:r>
            <a:endParaRPr lang="fr-FR" sz="3200" dirty="0"/>
          </a:p>
        </p:txBody>
      </p:sp>
      <p:pic>
        <p:nvPicPr>
          <p:cNvPr id="5" name="Espace réservé du contenu 4" descr="IMG_322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>
          <a:xfrm rot="5400000">
            <a:off x="1084230" y="1722157"/>
            <a:ext cx="3401949" cy="3829623"/>
          </a:xfrm>
        </p:spPr>
      </p:pic>
      <p:pic>
        <p:nvPicPr>
          <p:cNvPr id="6" name="Espace réservé du contenu 5" descr="IMG_3227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>
          <a:xfrm>
            <a:off x="4843879" y="1954672"/>
            <a:ext cx="3019961" cy="3401949"/>
          </a:xfrm>
        </p:spPr>
      </p:pic>
      <p:sp>
        <p:nvSpPr>
          <p:cNvPr id="3" name="TextBox 2"/>
          <p:cNvSpPr txBox="1"/>
          <p:nvPr/>
        </p:nvSpPr>
        <p:spPr>
          <a:xfrm>
            <a:off x="2203710" y="5509746"/>
            <a:ext cx="354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Une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classe</a:t>
            </a:r>
            <a:r>
              <a:rPr lang="en-US" b="1" dirty="0" smtClean="0">
                <a:solidFill>
                  <a:srgbClr val="FF0000"/>
                </a:solidFill>
              </a:rPr>
              <a:t> qui </a:t>
            </a:r>
            <a:r>
              <a:rPr lang="en-US" b="1" dirty="0" err="1" smtClean="0">
                <a:solidFill>
                  <a:srgbClr val="FF0000"/>
                </a:solidFill>
              </a:rPr>
              <a:t>bouge</a:t>
            </a:r>
            <a:r>
              <a:rPr lang="en-US" b="1" dirty="0" smtClean="0">
                <a:solidFill>
                  <a:srgbClr val="FF0000"/>
                </a:solidFill>
              </a:rPr>
              <a:t> beaucoup!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6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323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>
          <a:xfrm rot="5400000">
            <a:off x="1084799" y="658923"/>
            <a:ext cx="3660308" cy="4120461"/>
          </a:xfrm>
        </p:spPr>
      </p:pic>
      <p:pic>
        <p:nvPicPr>
          <p:cNvPr id="6" name="Espace réservé du contenu 5" descr="IMG_3233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>
          <a:xfrm rot="5400000">
            <a:off x="4433599" y="2408056"/>
            <a:ext cx="3416569" cy="3848724"/>
          </a:xfrm>
        </p:spPr>
      </p:pic>
      <p:sp>
        <p:nvSpPr>
          <p:cNvPr id="2" name="TextBox 1"/>
          <p:cNvSpPr txBox="1"/>
          <p:nvPr/>
        </p:nvSpPr>
        <p:spPr>
          <a:xfrm>
            <a:off x="5117092" y="1307398"/>
            <a:ext cx="3230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4"/>
                </a:solidFill>
              </a:rPr>
              <a:t>Une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diversité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d’ameublement</a:t>
            </a:r>
            <a:r>
              <a:rPr lang="en-US" b="1" dirty="0" smtClean="0">
                <a:solidFill>
                  <a:schemeClr val="accent4"/>
                </a:solidFill>
              </a:rPr>
              <a:t> pour les </a:t>
            </a:r>
            <a:r>
              <a:rPr lang="en-US" b="1" dirty="0" err="1" smtClean="0">
                <a:solidFill>
                  <a:schemeClr val="accent4"/>
                </a:solidFill>
              </a:rPr>
              <a:t>élèves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4570" y="5061496"/>
            <a:ext cx="262391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Projet</a:t>
            </a:r>
            <a:r>
              <a:rPr lang="en-US" dirty="0" smtClean="0"/>
              <a:t> de </a:t>
            </a:r>
            <a:r>
              <a:rPr lang="en-US" dirty="0" err="1"/>
              <a:t>j</a:t>
            </a:r>
            <a:r>
              <a:rPr lang="en-US" dirty="0" err="1" smtClean="0"/>
              <a:t>ardin</a:t>
            </a:r>
            <a:r>
              <a:rPr lang="en-US" dirty="0" smtClean="0"/>
              <a:t> </a:t>
            </a:r>
            <a:r>
              <a:rPr lang="en-US" dirty="0" err="1" smtClean="0"/>
              <a:t>intérieur</a:t>
            </a:r>
            <a:r>
              <a:rPr lang="en-US" dirty="0" smtClean="0"/>
              <a:t> (Tower garden)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8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4693</TotalTime>
  <Words>1096</Words>
  <Application>Microsoft Macintosh PowerPoint</Application>
  <PresentationFormat>Présentation à l'écran (4:3)</PresentationFormat>
  <Paragraphs>144</Paragraphs>
  <Slides>24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Pushpin</vt:lpstr>
      <vt:lpstr>Rencontre du comité provincial des Écoles en santé </vt:lpstr>
      <vt:lpstr>Bienvenue et présentation</vt:lpstr>
      <vt:lpstr>École De la Rose Sauvage Champion de la santé</vt:lpstr>
      <vt:lpstr>Bilan de l’année 2015-2016</vt:lpstr>
      <vt:lpstr>Bilan de l’année 2015-2016</vt:lpstr>
      <vt:lpstr>Présentation PowerPoint</vt:lpstr>
      <vt:lpstr>Présentation PowerPoint</vt:lpstr>
      <vt:lpstr>Capsule vidéo « Classe verte » de l’école Notre-Dame-des-Monts (Canmore) </vt:lpstr>
      <vt:lpstr>Présentation PowerPoint</vt:lpstr>
      <vt:lpstr>Présentation PowerPoint</vt:lpstr>
      <vt:lpstr>Bilan de l’année 2015-2016</vt:lpstr>
      <vt:lpstr>Présentation PowerPoint</vt:lpstr>
      <vt:lpstr>Présentation PowerPoint</vt:lpstr>
      <vt:lpstr>Présentation PowerPoint</vt:lpstr>
      <vt:lpstr>Bilan de l’année 2015-2016</vt:lpstr>
      <vt:lpstr>Formation des champions de santé en photos</vt:lpstr>
      <vt:lpstr>Présentation PowerPoint</vt:lpstr>
      <vt:lpstr>Présentation PowerPoint</vt:lpstr>
      <vt:lpstr>Composition des membres du comité provincial</vt:lpstr>
      <vt:lpstr>Présentation</vt:lpstr>
      <vt:lpstr>Rôle du champion de la santé</vt:lpstr>
      <vt:lpstr>Tour de table des partenaires</vt:lpstr>
      <vt:lpstr>Date des prochaines rencontres du comité provincial</vt:lpstr>
      <vt:lpstr>MERCI</vt:lpstr>
    </vt:vector>
  </TitlesOfParts>
  <Company>Federation du sport francophone de l'Alberta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Déjeuner des champions </dc:title>
  <dc:creator>Renee L Gauvreau</dc:creator>
  <cp:lastModifiedBy>Renee Gauvreau</cp:lastModifiedBy>
  <cp:revision>70</cp:revision>
  <dcterms:created xsi:type="dcterms:W3CDTF">2016-01-26T15:43:17Z</dcterms:created>
  <dcterms:modified xsi:type="dcterms:W3CDTF">2016-06-17T19:06:59Z</dcterms:modified>
</cp:coreProperties>
</file>