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73" r:id="rId2"/>
    <p:sldId id="280" r:id="rId3"/>
    <p:sldId id="282" r:id="rId4"/>
    <p:sldId id="294" r:id="rId5"/>
    <p:sldId id="296" r:id="rId6"/>
    <p:sldId id="295" r:id="rId7"/>
    <p:sldId id="297" r:id="rId8"/>
    <p:sldId id="298" r:id="rId9"/>
    <p:sldId id="304" r:id="rId10"/>
    <p:sldId id="305" r:id="rId11"/>
    <p:sldId id="299" r:id="rId12"/>
    <p:sldId id="300" r:id="rId13"/>
    <p:sldId id="303" r:id="rId14"/>
    <p:sldId id="301" r:id="rId15"/>
    <p:sldId id="302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FAA669-5728-E440-9DA4-E96BF11DBE66}">
          <p14:sldIdLst>
            <p14:sldId id="273"/>
            <p14:sldId id="280"/>
            <p14:sldId id="282"/>
            <p14:sldId id="294"/>
            <p14:sldId id="296"/>
            <p14:sldId id="295"/>
            <p14:sldId id="297"/>
            <p14:sldId id="298"/>
            <p14:sldId id="304"/>
            <p14:sldId id="305"/>
            <p14:sldId id="299"/>
            <p14:sldId id="300"/>
            <p14:sldId id="303"/>
            <p14:sldId id="301"/>
            <p14:sldId id="302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22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53187-52A5-AE45-90AD-632B9559CAAE}" type="datetimeFigureOut">
              <a:rPr lang="en-US" smtClean="0"/>
              <a:t>15-11-18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3188-1EEA-E548-ADC4-C5A7FE09662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252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3493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6741" y="3590060"/>
            <a:ext cx="6313976" cy="491754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89CA5-69D1-4A42-9350-F51A23A826B1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 June 1</a:t>
            </a:r>
            <a:r>
              <a:rPr lang="en-US" sz="1100" b="1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</a:t>
            </a:r>
            <a:r>
              <a:rPr lang="en-U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amendments to the School Act contained in Bill 10 come into force.</a:t>
            </a:r>
            <a:r>
              <a:rPr lang="en-US" sz="11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Among the changes, the amended School Act places new and </a:t>
            </a:r>
            <a:r>
              <a:rPr lang="en-US" sz="1100" b="1" u="sng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more detailed </a:t>
            </a:r>
            <a:r>
              <a:rPr lang="en-US" sz="11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responsibilities on Boards, School staff, parents and students for </a:t>
            </a:r>
            <a:r>
              <a:rPr lang="en-US" sz="1100" b="1" dirty="0" smtClean="0"/>
              <a:t>“ensuring that all students </a:t>
            </a:r>
            <a:r>
              <a:rPr lang="en-US" sz="1100" b="1" dirty="0" smtClean="0">
                <a:solidFill>
                  <a:srgbClr val="FF0000"/>
                </a:solidFill>
              </a:rPr>
              <a:t>and staff </a:t>
            </a:r>
            <a:r>
              <a:rPr lang="en-US" sz="1100" b="1" dirty="0" smtClean="0"/>
              <a:t>are provided with a welcoming, caring, respectful and safe learning environment that respects diversity and fosters a sense of belonging.</a:t>
            </a:r>
            <a:endParaRPr lang="en-US" sz="11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5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November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November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15-11-18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fsfa.c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9463" y="1628512"/>
            <a:ext cx="7583488" cy="1679575"/>
          </a:xfrm>
        </p:spPr>
        <p:txBody>
          <a:bodyPr>
            <a:noAutofit/>
          </a:bodyPr>
          <a:lstStyle/>
          <a:p>
            <a:r>
              <a:rPr lang="fr-CA" sz="4800" b="1" dirty="0" smtClean="0"/>
              <a:t/>
            </a:r>
            <a:br>
              <a:rPr lang="fr-CA" sz="4800" b="1" dirty="0" smtClean="0"/>
            </a:br>
            <a:r>
              <a:rPr lang="fr-CA" sz="4800" b="1" dirty="0" smtClean="0"/>
              <a:t>Comité provincial des communautés scolaires en santé</a:t>
            </a:r>
            <a:r>
              <a:rPr lang="fr-CA" sz="4800" dirty="0"/>
              <a:t/>
            </a:r>
            <a:br>
              <a:rPr lang="fr-CA" sz="4800" dirty="0"/>
            </a:br>
            <a:endParaRPr lang="fr-CA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6728792" cy="1752600"/>
          </a:xfrm>
        </p:spPr>
        <p:txBody>
          <a:bodyPr/>
          <a:lstStyle/>
          <a:p>
            <a:r>
              <a:rPr lang="fr-CA" sz="2800" b="1" dirty="0" smtClean="0"/>
              <a:t>Jeudi 19 novembre 2015, Edmonton</a:t>
            </a:r>
            <a:endParaRPr lang="fr-CA" sz="2800" dirty="0"/>
          </a:p>
        </p:txBody>
      </p:sp>
      <p:pic>
        <p:nvPicPr>
          <p:cNvPr id="4" name="Picture 3" descr="Capture d’écran 2013-11-14 à 13.15.3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6000" r="2764"/>
          <a:stretch/>
        </p:blipFill>
        <p:spPr>
          <a:xfrm>
            <a:off x="5868144" y="5445224"/>
            <a:ext cx="2956909" cy="1286803"/>
          </a:xfrm>
          <a:prstGeom prst="rect">
            <a:avLst/>
          </a:prstGeom>
        </p:spPr>
      </p:pic>
      <p:pic>
        <p:nvPicPr>
          <p:cNvPr id="5" name="Picture 4" descr="FSFAnom_cmy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" b="10354"/>
          <a:stretch/>
        </p:blipFill>
        <p:spPr>
          <a:xfrm>
            <a:off x="220402" y="5445224"/>
            <a:ext cx="2203964" cy="130366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35" y="5445224"/>
            <a:ext cx="2571340" cy="130366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28569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646"/>
            <a:ext cx="9144000" cy="963090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 smtClean="0">
                <a:solidFill>
                  <a:srgbClr val="142A49"/>
                </a:solidFill>
              </a:rPr>
              <a:t>La </a:t>
            </a:r>
            <a:r>
              <a:rPr lang="en-US" sz="3600" b="1" dirty="0" err="1" smtClean="0">
                <a:solidFill>
                  <a:srgbClr val="142A49"/>
                </a:solidFill>
              </a:rPr>
              <a:t>tournée</a:t>
            </a:r>
            <a:r>
              <a:rPr lang="en-US" sz="3600" b="1" dirty="0" smtClean="0">
                <a:solidFill>
                  <a:srgbClr val="142A49"/>
                </a:solidFill>
              </a:rPr>
              <a:t> </a:t>
            </a:r>
            <a:r>
              <a:rPr lang="en-US" sz="3600" b="1" dirty="0" err="1" smtClean="0">
                <a:solidFill>
                  <a:srgbClr val="142A49"/>
                </a:solidFill>
              </a:rPr>
              <a:t>d’observation</a:t>
            </a:r>
            <a:r>
              <a:rPr lang="en-US" sz="3600" b="1" dirty="0" smtClean="0">
                <a:solidFill>
                  <a:srgbClr val="142A49"/>
                </a:solidFill>
              </a:rPr>
              <a:t>  </a:t>
            </a:r>
            <a:endParaRPr lang="en-US" sz="3600" b="1" dirty="0">
              <a:solidFill>
                <a:srgbClr val="142A4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2080" y="1556793"/>
            <a:ext cx="3779912" cy="4608512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en-US" sz="3200" b="1" dirty="0" err="1">
                <a:solidFill>
                  <a:srgbClr val="008000"/>
                </a:solidFill>
              </a:rPr>
              <a:t>O</a:t>
            </a:r>
            <a:r>
              <a:rPr lang="en-US" sz="3200" b="1" dirty="0" err="1" smtClean="0">
                <a:solidFill>
                  <a:srgbClr val="008000"/>
                </a:solidFill>
              </a:rPr>
              <a:t>util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>
                <a:solidFill>
                  <a:srgbClr val="008000"/>
                </a:solidFill>
              </a:rPr>
              <a:t>pour </a:t>
            </a:r>
            <a:r>
              <a:rPr lang="en-US" sz="3200" b="1" dirty="0" err="1">
                <a:solidFill>
                  <a:srgbClr val="008000"/>
                </a:solidFill>
              </a:rPr>
              <a:t>évaluer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comment ton </a:t>
            </a:r>
            <a:r>
              <a:rPr lang="en-US" sz="3200" b="1" dirty="0" err="1" smtClean="0">
                <a:solidFill>
                  <a:srgbClr val="008000"/>
                </a:solidFill>
              </a:rPr>
              <a:t>école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est</a:t>
            </a:r>
            <a:r>
              <a:rPr lang="en-US" sz="3200" b="1" dirty="0" smtClean="0">
                <a:solidFill>
                  <a:srgbClr val="008000"/>
                </a:solidFill>
              </a:rPr>
              <a:t> un </a:t>
            </a:r>
            <a:r>
              <a:rPr lang="en-US" sz="3200" b="1" dirty="0" err="1" smtClean="0">
                <a:solidFill>
                  <a:srgbClr val="008000"/>
                </a:solidFill>
              </a:rPr>
              <a:t>environnement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d’apprentissage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accueillants</a:t>
            </a:r>
            <a:r>
              <a:rPr lang="en-US" sz="3200" b="1" dirty="0" smtClean="0">
                <a:solidFill>
                  <a:srgbClr val="008000"/>
                </a:solidFill>
              </a:rPr>
              <a:t>, </a:t>
            </a:r>
            <a:r>
              <a:rPr lang="en-US" sz="3200" b="1" dirty="0" err="1" smtClean="0">
                <a:solidFill>
                  <a:srgbClr val="008000"/>
                </a:solidFill>
              </a:rPr>
              <a:t>bienveillants</a:t>
            </a:r>
            <a:r>
              <a:rPr lang="en-US" sz="3200" b="1" dirty="0" smtClean="0">
                <a:solidFill>
                  <a:srgbClr val="008000"/>
                </a:solidFill>
              </a:rPr>
              <a:t>, </a:t>
            </a:r>
            <a:r>
              <a:rPr lang="en-US" sz="3200" b="1" dirty="0" err="1" smtClean="0">
                <a:solidFill>
                  <a:srgbClr val="008000"/>
                </a:solidFill>
              </a:rPr>
              <a:t>respectueux</a:t>
            </a:r>
            <a:r>
              <a:rPr lang="en-US" sz="3200" b="1" dirty="0" smtClean="0">
                <a:solidFill>
                  <a:srgbClr val="008000"/>
                </a:solidFill>
              </a:rPr>
              <a:t> et </a:t>
            </a:r>
            <a:r>
              <a:rPr lang="en-US" sz="3200" b="1" dirty="0" err="1" smtClean="0">
                <a:solidFill>
                  <a:srgbClr val="008000"/>
                </a:solidFill>
              </a:rPr>
              <a:t>sécuritaires</a:t>
            </a:r>
            <a:r>
              <a:rPr lang="en-US" sz="3200" b="1" dirty="0" smtClean="0">
                <a:solidFill>
                  <a:srgbClr val="008000"/>
                </a:solidFill>
              </a:rPr>
              <a:t>.  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4" name="Picture 3" descr="Capture d’écran 2015-11-18 à 10.3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830075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0143"/>
            <a:ext cx="7847645" cy="2198540"/>
          </a:xfrm>
        </p:spPr>
        <p:txBody>
          <a:bodyPr/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</a:t>
            </a:r>
            <a:r>
              <a:rPr lang="en-US" smtClean="0"/>
              <a:t>Francophonie</a:t>
            </a:r>
            <a:r>
              <a:rPr lang="en-US" dirty="0" smtClean="0"/>
              <a:t> </a:t>
            </a:r>
            <a:r>
              <a:rPr lang="en-US" dirty="0" err="1" smtClean="0"/>
              <a:t>jeunesse</a:t>
            </a:r>
            <a:r>
              <a:rPr lang="en-US" dirty="0" smtClean="0"/>
              <a:t> de l’Alberta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8135" y="2571586"/>
            <a:ext cx="781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Orientation et </a:t>
            </a:r>
            <a:r>
              <a:rPr lang="en-US" sz="4000" dirty="0" err="1" smtClean="0"/>
              <a:t>identité</a:t>
            </a:r>
            <a:r>
              <a:rPr lang="en-US" sz="4000" dirty="0" smtClean="0"/>
              <a:t> </a:t>
            </a:r>
            <a:r>
              <a:rPr lang="en-US" sz="4000" dirty="0" err="1" smtClean="0"/>
              <a:t>sexuelle</a:t>
            </a:r>
            <a:endParaRPr lang="en-US" sz="4000" dirty="0"/>
          </a:p>
        </p:txBody>
      </p:sp>
      <p:pic>
        <p:nvPicPr>
          <p:cNvPr id="5" name="Picture 4" descr="FJ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57" y="3471762"/>
            <a:ext cx="1721224" cy="2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763373"/>
            <a:ext cx="7583488" cy="2655555"/>
          </a:xfrm>
        </p:spPr>
        <p:txBody>
          <a:bodyPr/>
          <a:lstStyle/>
          <a:p>
            <a:r>
              <a:rPr lang="en-US" dirty="0" err="1" smtClean="0"/>
              <a:t>Ébauche</a:t>
            </a:r>
            <a:r>
              <a:rPr lang="en-US" dirty="0" smtClean="0"/>
              <a:t> de la </a:t>
            </a:r>
            <a:r>
              <a:rPr lang="en-US" dirty="0" err="1" smtClean="0"/>
              <a:t>politique</a:t>
            </a:r>
            <a:r>
              <a:rPr lang="en-US" dirty="0" smtClean="0"/>
              <a:t> et de la </a:t>
            </a:r>
            <a:r>
              <a:rPr lang="en-US" dirty="0" err="1" smtClean="0"/>
              <a:t>procédure</a:t>
            </a:r>
            <a:r>
              <a:rPr lang="en-US" dirty="0" smtClean="0"/>
              <a:t> de santé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écoles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6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</a:t>
            </a:r>
            <a:r>
              <a:rPr lang="en-US" dirty="0" err="1" smtClean="0"/>
              <a:t>UWalk</a:t>
            </a:r>
            <a:endParaRPr lang="en-US" dirty="0"/>
          </a:p>
        </p:txBody>
      </p:sp>
      <p:pic>
        <p:nvPicPr>
          <p:cNvPr id="4" name="Content Placeholder 3" descr="Capture d’écran 2015-11-16 à 15.00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8636"/>
          <a:stretch>
            <a:fillRect/>
          </a:stretch>
        </p:blipFill>
        <p:spPr>
          <a:xfrm>
            <a:off x="779463" y="1232647"/>
            <a:ext cx="7852173" cy="4658566"/>
          </a:xfrm>
        </p:spPr>
      </p:pic>
    </p:spTree>
    <p:extLst>
      <p:ext uri="{BB962C8B-B14F-4D97-AF65-F5344CB8AC3E}">
        <p14:creationId xmlns:p14="http://schemas.microsoft.com/office/powerpoint/2010/main" val="194915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51481"/>
            <a:ext cx="7583488" cy="4035387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Validation des </a:t>
            </a:r>
            <a:r>
              <a:rPr lang="en-US" dirty="0" err="1" smtClean="0"/>
              <a:t>résulats</a:t>
            </a:r>
            <a:r>
              <a:rPr lang="en-US" dirty="0" smtClean="0"/>
              <a:t> pour </a:t>
            </a:r>
            <a:r>
              <a:rPr lang="en-US" dirty="0" err="1" smtClean="0"/>
              <a:t>l’année</a:t>
            </a:r>
            <a:r>
              <a:rPr lang="en-US" dirty="0" smtClean="0"/>
              <a:t> 2 (2015-2016)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FSFAnom_cmyk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" b="10354"/>
          <a:stretch/>
        </p:blipFill>
        <p:spPr>
          <a:xfrm>
            <a:off x="7790152" y="6052900"/>
            <a:ext cx="1343353" cy="79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4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Prochaines</a:t>
            </a:r>
            <a:r>
              <a:rPr lang="en-US" dirty="0" smtClean="0"/>
              <a:t> </a:t>
            </a:r>
            <a:r>
              <a:rPr lang="en-US" dirty="0" err="1" smtClean="0"/>
              <a:t>rencontre</a:t>
            </a:r>
            <a:r>
              <a:rPr lang="en-US" dirty="0" smtClean="0"/>
              <a:t> et </a:t>
            </a:r>
            <a:r>
              <a:rPr lang="en-US" dirty="0" err="1" smtClean="0"/>
              <a:t>suivis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63" y="1469478"/>
            <a:ext cx="8154822" cy="44217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Date de la </a:t>
            </a:r>
            <a:r>
              <a:rPr lang="en-US" sz="3200" dirty="0" err="1" smtClean="0"/>
              <a:t>prochaine</a:t>
            </a:r>
            <a:r>
              <a:rPr lang="en-US" sz="3200" dirty="0" smtClean="0"/>
              <a:t> </a:t>
            </a:r>
            <a:r>
              <a:rPr lang="en-US" sz="3200" dirty="0" err="1" smtClean="0"/>
              <a:t>rencontre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Shaping the </a:t>
            </a:r>
            <a:r>
              <a:rPr lang="en-US" sz="3200" dirty="0" err="1" smtClean="0"/>
              <a:t>Futur</a:t>
            </a:r>
            <a:r>
              <a:rPr lang="en-US" sz="3200" dirty="0" smtClean="0"/>
              <a:t> – 28 au 30 </a:t>
            </a:r>
            <a:r>
              <a:rPr lang="en-US" sz="3200" dirty="0" err="1" smtClean="0"/>
              <a:t>janvier</a:t>
            </a:r>
            <a:r>
              <a:rPr lang="en-US" sz="3200" dirty="0" smtClean="0"/>
              <a:t> 2016</a:t>
            </a:r>
          </a:p>
          <a:p>
            <a:r>
              <a:rPr lang="en-US" sz="3200" dirty="0" smtClean="0"/>
              <a:t>NCTCA – Atelier de santé et </a:t>
            </a:r>
            <a:r>
              <a:rPr lang="en-US" sz="3200" dirty="0" err="1" smtClean="0"/>
              <a:t>bienêtre</a:t>
            </a:r>
            <a:r>
              <a:rPr lang="en-US" sz="3200" dirty="0" smtClean="0"/>
              <a:t> – 4 et 5 </a:t>
            </a:r>
            <a:r>
              <a:rPr lang="en-US" sz="3200" dirty="0" err="1" smtClean="0"/>
              <a:t>février</a:t>
            </a:r>
            <a:r>
              <a:rPr lang="en-US" sz="3200" dirty="0" smtClean="0"/>
              <a:t> 2016</a:t>
            </a:r>
          </a:p>
          <a:p>
            <a:r>
              <a:rPr lang="en-US" sz="3200" dirty="0" err="1" smtClean="0"/>
              <a:t>Rencontre</a:t>
            </a:r>
            <a:r>
              <a:rPr lang="en-US" sz="3200" dirty="0" smtClean="0"/>
              <a:t> des champions – </a:t>
            </a:r>
            <a:r>
              <a:rPr lang="en-US" sz="3200" dirty="0" err="1" smtClean="0"/>
              <a:t>printemps</a:t>
            </a:r>
            <a:r>
              <a:rPr lang="en-US" sz="3200" dirty="0" smtClean="0"/>
              <a:t> 2016??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6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!</a:t>
            </a:r>
            <a:endParaRPr lang="fr-FR" dirty="0"/>
          </a:p>
        </p:txBody>
      </p:sp>
      <p:pic>
        <p:nvPicPr>
          <p:cNvPr id="4" name="Picture 4" descr="FSFAnom_cmyk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5504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8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429" y="724243"/>
            <a:ext cx="8721565" cy="509069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Bienvenue</a:t>
            </a:r>
            <a:r>
              <a:rPr lang="en-US" dirty="0" smtClean="0"/>
              <a:t> et </a:t>
            </a:r>
            <a:r>
              <a:rPr lang="en-US" dirty="0" err="1"/>
              <a:t>p</a:t>
            </a:r>
            <a:r>
              <a:rPr lang="en-US" dirty="0" err="1" smtClean="0"/>
              <a:t>résentation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>
              <a:solidFill>
                <a:srgbClr val="FF9E40"/>
              </a:solidFill>
            </a:endParaRPr>
          </a:p>
        </p:txBody>
      </p:sp>
      <p:pic>
        <p:nvPicPr>
          <p:cNvPr id="8" name="Picture 7" descr="FSFAnom_cmy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" b="10354"/>
          <a:stretch/>
        </p:blipFill>
        <p:spPr>
          <a:xfrm>
            <a:off x="3526409" y="5616762"/>
            <a:ext cx="2080687" cy="12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3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51481"/>
            <a:ext cx="7583488" cy="4035387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Appréciation</a:t>
            </a:r>
            <a:r>
              <a:rPr lang="en-US" dirty="0" smtClean="0"/>
              <a:t> des </a:t>
            </a:r>
            <a:r>
              <a:rPr lang="en-US" dirty="0" err="1" smtClean="0"/>
              <a:t>résulats</a:t>
            </a:r>
            <a:r>
              <a:rPr lang="en-US" dirty="0" smtClean="0"/>
              <a:t> </a:t>
            </a:r>
            <a:r>
              <a:rPr lang="en-US" dirty="0" err="1" smtClean="0"/>
              <a:t>atteints</a:t>
            </a:r>
            <a:r>
              <a:rPr lang="en-US" dirty="0" smtClean="0"/>
              <a:t> pour </a:t>
            </a:r>
            <a:r>
              <a:rPr lang="en-US" dirty="0" err="1" smtClean="0"/>
              <a:t>l’année</a:t>
            </a:r>
            <a:r>
              <a:rPr lang="en-US" dirty="0" smtClean="0"/>
              <a:t> 1 (2014-2015)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FSFAnom_cmyk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" b="10354"/>
          <a:stretch/>
        </p:blipFill>
        <p:spPr>
          <a:xfrm>
            <a:off x="7790152" y="6052900"/>
            <a:ext cx="1343353" cy="79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6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Axe 1 – </a:t>
            </a:r>
            <a:r>
              <a:rPr lang="en-US" dirty="0" err="1" smtClean="0"/>
              <a:t>Politique</a:t>
            </a:r>
            <a:r>
              <a:rPr lang="en-US" dirty="0" smtClean="0"/>
              <a:t> et </a:t>
            </a:r>
            <a:r>
              <a:rPr lang="en-US" dirty="0" err="1" smtClean="0"/>
              <a:t>procédure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52" y="1652498"/>
            <a:ext cx="8734685" cy="478171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Rencontre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avec les 4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conseils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scolaires</a:t>
            </a:r>
            <a:r>
              <a:rPr lang="en-US" sz="2800" dirty="0" smtClean="0"/>
              <a:t> </a:t>
            </a:r>
            <a:r>
              <a:rPr lang="en-US" sz="2800" dirty="0" err="1" smtClean="0"/>
              <a:t>francophones</a:t>
            </a:r>
            <a:r>
              <a:rPr lang="en-US" sz="2800" dirty="0"/>
              <a:t> </a:t>
            </a:r>
            <a:r>
              <a:rPr lang="en-US" sz="2800" dirty="0" err="1" smtClean="0"/>
              <a:t>ainsi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plusieurs</a:t>
            </a:r>
            <a:r>
              <a:rPr lang="en-US" sz="2800" dirty="0" smtClean="0"/>
              <a:t> </a:t>
            </a:r>
            <a:r>
              <a:rPr lang="en-US" sz="2800" dirty="0" err="1" smtClean="0"/>
              <a:t>rencontres</a:t>
            </a:r>
            <a:r>
              <a:rPr lang="en-US" sz="2800" dirty="0" smtClean="0"/>
              <a:t> </a:t>
            </a:r>
            <a:r>
              <a:rPr lang="en-US" sz="2800" dirty="0" err="1" smtClean="0"/>
              <a:t>communautaires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Colloque</a:t>
            </a:r>
            <a:r>
              <a:rPr lang="en-US" sz="2800" dirty="0" smtClean="0"/>
              <a:t> FPFA, </a:t>
            </a:r>
            <a:r>
              <a:rPr lang="en-US" sz="2800" dirty="0" err="1" smtClean="0"/>
              <a:t>Congrès</a:t>
            </a:r>
            <a:r>
              <a:rPr lang="en-US" sz="2800" dirty="0"/>
              <a:t> </a:t>
            </a:r>
            <a:r>
              <a:rPr lang="en-US" sz="2800" dirty="0" err="1" smtClean="0"/>
              <a:t>annuel</a:t>
            </a:r>
            <a:r>
              <a:rPr lang="en-US" sz="2800" dirty="0" smtClean="0"/>
              <a:t> 2014)</a:t>
            </a:r>
          </a:p>
          <a:p>
            <a:r>
              <a:rPr lang="en-US" sz="2800" dirty="0" smtClean="0">
                <a:solidFill>
                  <a:srgbClr val="142A49"/>
                </a:solidFill>
              </a:rPr>
              <a:t>Sous-</a:t>
            </a:r>
            <a:r>
              <a:rPr lang="en-US" sz="2800" dirty="0" err="1" smtClean="0">
                <a:solidFill>
                  <a:srgbClr val="142A49"/>
                </a:solidFill>
              </a:rPr>
              <a:t>comité</a:t>
            </a:r>
            <a:r>
              <a:rPr lang="en-US" sz="2800" dirty="0" smtClean="0">
                <a:solidFill>
                  <a:srgbClr val="142A49"/>
                </a:solidFill>
              </a:rPr>
              <a:t> pour revoir </a:t>
            </a:r>
            <a:r>
              <a:rPr lang="en-US" sz="2800" dirty="0" err="1" smtClean="0">
                <a:solidFill>
                  <a:srgbClr val="142A49"/>
                </a:solidFill>
              </a:rPr>
              <a:t>l’ébauche</a:t>
            </a:r>
            <a:r>
              <a:rPr lang="en-US" sz="2800" dirty="0" smtClean="0">
                <a:solidFill>
                  <a:srgbClr val="142A49"/>
                </a:solidFill>
              </a:rPr>
              <a:t> de la </a:t>
            </a:r>
            <a:r>
              <a:rPr lang="en-US" sz="2800" dirty="0" err="1" smtClean="0">
                <a:solidFill>
                  <a:srgbClr val="142A49"/>
                </a:solidFill>
              </a:rPr>
              <a:t>politique</a:t>
            </a:r>
            <a:r>
              <a:rPr lang="en-US" sz="2800" dirty="0" smtClean="0">
                <a:solidFill>
                  <a:srgbClr val="142A49"/>
                </a:solidFill>
              </a:rPr>
              <a:t> </a:t>
            </a:r>
            <a:r>
              <a:rPr lang="en-US" sz="2800" dirty="0" smtClean="0"/>
              <a:t>et les </a:t>
            </a:r>
            <a:r>
              <a:rPr lang="en-US" sz="2800" dirty="0" err="1" smtClean="0"/>
              <a:t>procédures</a:t>
            </a:r>
            <a:r>
              <a:rPr lang="en-US" sz="2800" dirty="0" smtClean="0"/>
              <a:t> des </a:t>
            </a:r>
            <a:r>
              <a:rPr lang="en-US" sz="2800" dirty="0" err="1" smtClean="0"/>
              <a:t>communautés</a:t>
            </a:r>
            <a:r>
              <a:rPr lang="en-US" sz="2800" dirty="0" smtClean="0"/>
              <a:t> </a:t>
            </a:r>
            <a:r>
              <a:rPr lang="en-US" sz="2800" dirty="0" err="1" smtClean="0"/>
              <a:t>scolaires</a:t>
            </a:r>
            <a:r>
              <a:rPr lang="en-US" sz="2800" dirty="0" smtClean="0"/>
              <a:t> en santé.</a:t>
            </a:r>
          </a:p>
          <a:p>
            <a:r>
              <a:rPr lang="en-US" sz="2800" dirty="0" smtClean="0">
                <a:solidFill>
                  <a:srgbClr val="142A49"/>
                </a:solidFill>
              </a:rPr>
              <a:t>Nouveau site Internet </a:t>
            </a:r>
            <a:r>
              <a:rPr lang="en-US" sz="2800" dirty="0" smtClean="0"/>
              <a:t>de la FSFA avec les </a:t>
            </a:r>
            <a:r>
              <a:rPr lang="en-US" sz="2800" dirty="0" err="1" smtClean="0"/>
              <a:t>informations</a:t>
            </a:r>
            <a:r>
              <a:rPr lang="en-US" sz="2800" dirty="0" smtClean="0"/>
              <a:t> </a:t>
            </a:r>
            <a:r>
              <a:rPr lang="en-US" sz="2800" dirty="0" err="1" smtClean="0"/>
              <a:t>sur</a:t>
            </a:r>
            <a:r>
              <a:rPr lang="en-US" sz="2800" dirty="0" smtClean="0"/>
              <a:t> les </a:t>
            </a:r>
            <a:r>
              <a:rPr lang="en-US" sz="2800" dirty="0" err="1" smtClean="0"/>
              <a:t>Écoles</a:t>
            </a:r>
            <a:r>
              <a:rPr lang="en-US" sz="2800" dirty="0" smtClean="0"/>
              <a:t> en santé – </a:t>
            </a:r>
            <a:r>
              <a:rPr lang="en-US" sz="2800" dirty="0" smtClean="0">
                <a:hlinkClick r:id="rId2"/>
              </a:rPr>
              <a:t>www.lafsfa.ca</a:t>
            </a:r>
            <a:endParaRPr lang="en-US" sz="2800" dirty="0" smtClean="0"/>
          </a:p>
          <a:p>
            <a:r>
              <a:rPr lang="en-US" sz="2800" dirty="0" err="1" smtClean="0"/>
              <a:t>Appui</a:t>
            </a:r>
            <a:r>
              <a:rPr lang="en-US" sz="2800" dirty="0" smtClean="0"/>
              <a:t> aux </a:t>
            </a:r>
            <a:r>
              <a:rPr lang="en-US" sz="2800" dirty="0" err="1" smtClean="0"/>
              <a:t>écoles</a:t>
            </a:r>
            <a:r>
              <a:rPr lang="en-US" sz="2800" dirty="0" smtClean="0"/>
              <a:t> pour la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demande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financement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TD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Environnement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Grant</a:t>
            </a:r>
            <a:r>
              <a:rPr lang="en-US" sz="2800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5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729"/>
            <a:ext cx="9144000" cy="1580170"/>
          </a:xfrm>
          <a:solidFill>
            <a:srgbClr val="88CDF4"/>
          </a:solidFill>
        </p:spPr>
        <p:txBody>
          <a:bodyPr/>
          <a:lstStyle/>
          <a:p>
            <a:r>
              <a:rPr lang="en-US" sz="4400" dirty="0" smtClean="0"/>
              <a:t>Axe 3 – </a:t>
            </a:r>
            <a:r>
              <a:rPr lang="en-US" sz="4400" dirty="0" err="1" smtClean="0"/>
              <a:t>Mécansime</a:t>
            </a:r>
            <a:r>
              <a:rPr lang="en-US" sz="4400" dirty="0" smtClean="0"/>
              <a:t> de collaboration (</a:t>
            </a:r>
            <a:r>
              <a:rPr lang="en-US" sz="4400" dirty="0" err="1" smtClean="0"/>
              <a:t>équipe</a:t>
            </a:r>
            <a:r>
              <a:rPr lang="en-US" sz="4400" dirty="0" smtClean="0"/>
              <a:t> de santé)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30" y="1810125"/>
            <a:ext cx="8763546" cy="478153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142A49"/>
                </a:solidFill>
              </a:rPr>
              <a:t>Recrutement</a:t>
            </a:r>
            <a:r>
              <a:rPr lang="en-US" dirty="0" smtClean="0">
                <a:solidFill>
                  <a:srgbClr val="142A49"/>
                </a:solidFill>
              </a:rPr>
              <a:t> de champions de santé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écoles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7 </a:t>
            </a:r>
            <a:r>
              <a:rPr lang="en-US" dirty="0" err="1" smtClean="0"/>
              <a:t>enseignants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conférence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42A49"/>
                </a:solidFill>
              </a:rPr>
              <a:t>Shaping the </a:t>
            </a:r>
            <a:r>
              <a:rPr lang="en-US" dirty="0" err="1" smtClean="0">
                <a:solidFill>
                  <a:srgbClr val="142A49"/>
                </a:solidFill>
              </a:rPr>
              <a:t>Futur</a:t>
            </a:r>
            <a:r>
              <a:rPr lang="en-US" dirty="0" smtClean="0">
                <a:solidFill>
                  <a:srgbClr val="142A49"/>
                </a:solidFill>
              </a:rPr>
              <a:t> </a:t>
            </a:r>
            <a:r>
              <a:rPr lang="en-US" dirty="0" smtClean="0"/>
              <a:t>et 1 </a:t>
            </a:r>
            <a:r>
              <a:rPr lang="en-US" dirty="0" err="1" smtClean="0"/>
              <a:t>enseignant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formation Dance Play.</a:t>
            </a:r>
          </a:p>
          <a:p>
            <a:r>
              <a:rPr lang="en-US" dirty="0" err="1" smtClean="0">
                <a:solidFill>
                  <a:srgbClr val="142A49"/>
                </a:solidFill>
              </a:rPr>
              <a:t>Rencontre</a:t>
            </a:r>
            <a:r>
              <a:rPr lang="en-US" dirty="0" smtClean="0">
                <a:solidFill>
                  <a:srgbClr val="142A49"/>
                </a:solidFill>
              </a:rPr>
              <a:t> de </a:t>
            </a:r>
            <a:r>
              <a:rPr lang="en-US" dirty="0" err="1" smtClean="0">
                <a:solidFill>
                  <a:srgbClr val="142A49"/>
                </a:solidFill>
              </a:rPr>
              <a:t>réseautage</a:t>
            </a:r>
            <a:r>
              <a:rPr lang="en-US" dirty="0" smtClean="0">
                <a:solidFill>
                  <a:srgbClr val="142A49"/>
                </a:solidFill>
              </a:rPr>
              <a:t> et de formation </a:t>
            </a:r>
            <a:r>
              <a:rPr lang="en-US" dirty="0" smtClean="0"/>
              <a:t>des champions de la santé</a:t>
            </a:r>
          </a:p>
          <a:p>
            <a:pPr lvl="1"/>
            <a:r>
              <a:rPr lang="en-US" sz="2400" dirty="0" smtClean="0"/>
              <a:t>5 </a:t>
            </a:r>
            <a:r>
              <a:rPr lang="en-US" sz="2400" dirty="0" err="1" smtClean="0"/>
              <a:t>octobre</a:t>
            </a:r>
            <a:r>
              <a:rPr lang="en-US" sz="2400" dirty="0" smtClean="0"/>
              <a:t> 2015 – 25 </a:t>
            </a:r>
            <a:r>
              <a:rPr lang="en-US" sz="2400" dirty="0" err="1" smtClean="0"/>
              <a:t>écoles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39 </a:t>
            </a:r>
            <a:r>
              <a:rPr lang="en-US" sz="2400" dirty="0" err="1" smtClean="0"/>
              <a:t>étaient</a:t>
            </a:r>
            <a:r>
              <a:rPr lang="en-US" sz="2400" dirty="0" smtClean="0"/>
              <a:t> </a:t>
            </a:r>
            <a:r>
              <a:rPr lang="en-US" sz="2400" dirty="0" err="1" smtClean="0"/>
              <a:t>représentées</a:t>
            </a:r>
            <a:endParaRPr lang="en-US" sz="2400" dirty="0" smtClean="0"/>
          </a:p>
          <a:p>
            <a:r>
              <a:rPr lang="en-US" dirty="0" smtClean="0">
                <a:solidFill>
                  <a:srgbClr val="142A49"/>
                </a:solidFill>
              </a:rPr>
              <a:t>Un </a:t>
            </a:r>
            <a:r>
              <a:rPr lang="en-US" dirty="0" err="1" smtClean="0">
                <a:solidFill>
                  <a:srgbClr val="142A49"/>
                </a:solidFill>
              </a:rPr>
              <a:t>inventaire</a:t>
            </a:r>
            <a:r>
              <a:rPr lang="en-US" dirty="0" smtClean="0">
                <a:solidFill>
                  <a:srgbClr val="142A49"/>
                </a:solidFill>
              </a:rPr>
              <a:t> des </a:t>
            </a:r>
            <a:r>
              <a:rPr lang="en-US" dirty="0" err="1" smtClean="0">
                <a:solidFill>
                  <a:srgbClr val="142A49"/>
                </a:solidFill>
              </a:rPr>
              <a:t>activités</a:t>
            </a:r>
            <a:r>
              <a:rPr lang="en-US" dirty="0" smtClean="0">
                <a:solidFill>
                  <a:srgbClr val="142A49"/>
                </a:solidFill>
              </a:rPr>
              <a:t> </a:t>
            </a:r>
            <a:r>
              <a:rPr lang="en-US" dirty="0" smtClean="0"/>
              <a:t>de santé et </a:t>
            </a:r>
            <a:r>
              <a:rPr lang="en-US" dirty="0" err="1" smtClean="0"/>
              <a:t>bienêtre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écoles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11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17567"/>
          </a:xfrm>
          <a:solidFill>
            <a:srgbClr val="88CDF4"/>
          </a:solidFill>
        </p:spPr>
        <p:txBody>
          <a:bodyPr/>
          <a:lstStyle/>
          <a:p>
            <a:r>
              <a:rPr lang="en-US" dirty="0" smtClean="0"/>
              <a:t>Axe 2 – Education et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30" y="1437989"/>
            <a:ext cx="8648098" cy="5132676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srgbClr val="142A49"/>
                </a:solidFill>
              </a:rPr>
              <a:t>Moodle de la FSFA </a:t>
            </a:r>
            <a:r>
              <a:rPr lang="en-US" sz="2600" dirty="0" smtClean="0"/>
              <a:t>– </a:t>
            </a:r>
            <a:r>
              <a:rPr lang="en-US" sz="2600" dirty="0" err="1"/>
              <a:t>P</a:t>
            </a:r>
            <a:r>
              <a:rPr lang="en-US" sz="2600" dirty="0" err="1" smtClean="0"/>
              <a:t>lateforme</a:t>
            </a:r>
            <a:r>
              <a:rPr lang="en-US" sz="2600" dirty="0" smtClean="0"/>
              <a:t> </a:t>
            </a:r>
            <a:r>
              <a:rPr lang="en-US" sz="2600" dirty="0" err="1" smtClean="0"/>
              <a:t>d’apprentissage</a:t>
            </a:r>
            <a:r>
              <a:rPr lang="en-US" sz="2600" dirty="0" smtClean="0"/>
              <a:t> en </a:t>
            </a:r>
            <a:r>
              <a:rPr lang="en-US" sz="2600" dirty="0" err="1" smtClean="0"/>
              <a:t>ligne</a:t>
            </a:r>
            <a:r>
              <a:rPr lang="en-US" sz="2600" dirty="0" smtClean="0"/>
              <a:t> avec le Consortium provincial.</a:t>
            </a:r>
          </a:p>
          <a:p>
            <a:r>
              <a:rPr lang="en-US" sz="2600" dirty="0" smtClean="0">
                <a:solidFill>
                  <a:srgbClr val="142A49"/>
                </a:solidFill>
              </a:rPr>
              <a:t>NCTCA</a:t>
            </a:r>
            <a:r>
              <a:rPr lang="en-US" sz="2600" dirty="0" smtClean="0"/>
              <a:t> – </a:t>
            </a:r>
            <a:r>
              <a:rPr lang="en-US" sz="2600" dirty="0" err="1" smtClean="0"/>
              <a:t>Déjeuner</a:t>
            </a:r>
            <a:r>
              <a:rPr lang="en-US" sz="2600" dirty="0" smtClean="0"/>
              <a:t> des champions et ateliers </a:t>
            </a:r>
            <a:r>
              <a:rPr lang="en-US" sz="2600" dirty="0" err="1" smtClean="0"/>
              <a:t>offerts</a:t>
            </a:r>
            <a:r>
              <a:rPr lang="en-US" sz="2600" dirty="0" smtClean="0"/>
              <a:t> en collaboration avec Alberta Health </a:t>
            </a:r>
            <a:r>
              <a:rPr lang="en-US" sz="2600" dirty="0"/>
              <a:t>S</a:t>
            </a:r>
            <a:r>
              <a:rPr lang="en-US" sz="2600" dirty="0" smtClean="0"/>
              <a:t>ervices en santé et </a:t>
            </a:r>
            <a:r>
              <a:rPr lang="en-US" sz="2600" dirty="0" err="1" smtClean="0"/>
              <a:t>bienêtre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dirty="0" err="1" smtClean="0">
                <a:solidFill>
                  <a:srgbClr val="142A49"/>
                </a:solidFill>
              </a:rPr>
              <a:t>Ressources</a:t>
            </a:r>
            <a:r>
              <a:rPr lang="en-US" sz="2600" dirty="0" smtClean="0">
                <a:solidFill>
                  <a:srgbClr val="142A49"/>
                </a:solidFill>
              </a:rPr>
              <a:t> </a:t>
            </a:r>
            <a:r>
              <a:rPr lang="en-US" sz="2600" dirty="0" err="1" smtClean="0">
                <a:solidFill>
                  <a:srgbClr val="142A49"/>
                </a:solidFill>
              </a:rPr>
              <a:t>disponibles</a:t>
            </a:r>
            <a:r>
              <a:rPr lang="en-US" sz="2600" dirty="0" smtClean="0">
                <a:solidFill>
                  <a:srgbClr val="142A49"/>
                </a:solidFill>
              </a:rPr>
              <a:t> en </a:t>
            </a:r>
            <a:r>
              <a:rPr lang="en-US" sz="2600" dirty="0" err="1" smtClean="0">
                <a:solidFill>
                  <a:srgbClr val="142A49"/>
                </a:solidFill>
              </a:rPr>
              <a:t>français</a:t>
            </a:r>
            <a:r>
              <a:rPr lang="en-US" sz="2600" dirty="0" smtClean="0">
                <a:solidFill>
                  <a:srgbClr val="142A49"/>
                </a:solidFill>
              </a:rPr>
              <a:t> </a:t>
            </a:r>
            <a:r>
              <a:rPr lang="en-US" sz="2600" dirty="0"/>
              <a:t>: </a:t>
            </a:r>
            <a:r>
              <a:rPr lang="en-US" sz="2600" dirty="0" smtClean="0"/>
              <a:t>La </a:t>
            </a:r>
            <a:r>
              <a:rPr lang="en-US" sz="2600" dirty="0" err="1"/>
              <a:t>tournée</a:t>
            </a:r>
            <a:r>
              <a:rPr lang="en-US" sz="2600" dirty="0"/>
              <a:t> </a:t>
            </a:r>
            <a:r>
              <a:rPr lang="en-US" sz="2600" dirty="0" err="1" smtClean="0"/>
              <a:t>d’observation</a:t>
            </a:r>
            <a:r>
              <a:rPr lang="en-US" sz="2600" dirty="0"/>
              <a:t> </a:t>
            </a:r>
            <a:r>
              <a:rPr lang="en-US" sz="2600" dirty="0" smtClean="0"/>
              <a:t>et des </a:t>
            </a:r>
            <a:r>
              <a:rPr lang="en-US" sz="2600" dirty="0" err="1" smtClean="0"/>
              <a:t>nouvelles</a:t>
            </a:r>
            <a:r>
              <a:rPr lang="en-US" sz="2600" dirty="0" smtClean="0"/>
              <a:t> </a:t>
            </a:r>
            <a:r>
              <a:rPr lang="en-US" sz="2600" dirty="0" err="1"/>
              <a:t>ressources</a:t>
            </a:r>
            <a:r>
              <a:rPr lang="en-US" sz="2600" dirty="0"/>
              <a:t> </a:t>
            </a:r>
            <a:r>
              <a:rPr lang="en-US" sz="2600" dirty="0" err="1"/>
              <a:t>d’Alberta</a:t>
            </a:r>
            <a:r>
              <a:rPr lang="en-US" sz="2600" dirty="0"/>
              <a:t> Health </a:t>
            </a:r>
            <a:r>
              <a:rPr lang="en-US" sz="2600" dirty="0" smtClean="0"/>
              <a:t>Services - </a:t>
            </a:r>
            <a:r>
              <a:rPr lang="en-US" sz="2600" dirty="0" err="1"/>
              <a:t>d</a:t>
            </a:r>
            <a:r>
              <a:rPr lang="en-US" sz="2600" dirty="0" err="1" smtClean="0"/>
              <a:t>isponible</a:t>
            </a:r>
            <a:r>
              <a:rPr lang="en-US" sz="2600" dirty="0" smtClean="0"/>
              <a:t> </a:t>
            </a:r>
            <a:r>
              <a:rPr lang="en-US" sz="2600" dirty="0" err="1" smtClean="0"/>
              <a:t>sur</a:t>
            </a:r>
            <a:r>
              <a:rPr lang="en-US" sz="2600" dirty="0" smtClean="0"/>
              <a:t> Moodle.</a:t>
            </a:r>
          </a:p>
          <a:p>
            <a:r>
              <a:rPr lang="en-US" sz="2600" dirty="0" err="1" smtClean="0">
                <a:solidFill>
                  <a:srgbClr val="142A49"/>
                </a:solidFill>
              </a:rPr>
              <a:t>Traduction</a:t>
            </a:r>
            <a:r>
              <a:rPr lang="en-US" sz="2600" dirty="0" smtClean="0"/>
              <a:t> du </a:t>
            </a:r>
            <a:r>
              <a:rPr lang="en-US" sz="2600" dirty="0" err="1" smtClean="0"/>
              <a:t>livret</a:t>
            </a:r>
            <a:r>
              <a:rPr lang="en-US" sz="2600" dirty="0" smtClean="0"/>
              <a:t> “Rainbow Connection” de Parkland School Division – Carte Arc-en-</a:t>
            </a:r>
            <a:r>
              <a:rPr lang="en-US" sz="2600" dirty="0" err="1" smtClean="0"/>
              <a:t>ciel</a:t>
            </a:r>
            <a:r>
              <a:rPr lang="en-US" sz="2600" dirty="0" smtClean="0"/>
              <a:t> - </a:t>
            </a:r>
            <a:r>
              <a:rPr lang="en-US" sz="2600" dirty="0" err="1" smtClean="0"/>
              <a:t>Ressource</a:t>
            </a:r>
            <a:r>
              <a:rPr lang="en-US" sz="2600" dirty="0" smtClean="0"/>
              <a:t> en </a:t>
            </a:r>
            <a:r>
              <a:rPr lang="en-US" sz="2600" dirty="0" err="1" smtClean="0"/>
              <a:t>saine</a:t>
            </a:r>
            <a:r>
              <a:rPr lang="en-US" sz="2600" dirty="0" smtClean="0"/>
              <a:t> alimentation pour </a:t>
            </a:r>
            <a:r>
              <a:rPr lang="en-US" sz="2600" dirty="0" err="1" smtClean="0"/>
              <a:t>l’élémentaire</a:t>
            </a:r>
            <a:r>
              <a:rPr lang="en-US" sz="2600" dirty="0" smtClean="0"/>
              <a:t>.</a:t>
            </a:r>
            <a:endParaRPr lang="en-US" sz="2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3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30" y="288166"/>
            <a:ext cx="8207297" cy="5316841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142A49"/>
                </a:solidFill>
              </a:rPr>
              <a:t>Sondage</a:t>
            </a:r>
            <a:r>
              <a:rPr lang="en-US" sz="2800" dirty="0">
                <a:solidFill>
                  <a:srgbClr val="142A49"/>
                </a:solidFill>
              </a:rPr>
              <a:t> </a:t>
            </a:r>
            <a:r>
              <a:rPr lang="en-US" sz="2800" dirty="0" err="1">
                <a:solidFill>
                  <a:srgbClr val="142A49"/>
                </a:solidFill>
              </a:rPr>
              <a:t>auprès</a:t>
            </a:r>
            <a:r>
              <a:rPr lang="en-US" sz="2800" dirty="0">
                <a:solidFill>
                  <a:srgbClr val="142A49"/>
                </a:solidFill>
              </a:rPr>
              <a:t> des </a:t>
            </a:r>
            <a:r>
              <a:rPr lang="en-US" sz="2800" dirty="0" err="1">
                <a:solidFill>
                  <a:srgbClr val="142A49"/>
                </a:solidFill>
              </a:rPr>
              <a:t>enseignants</a:t>
            </a:r>
            <a:r>
              <a:rPr lang="en-US" sz="2800" dirty="0">
                <a:solidFill>
                  <a:srgbClr val="142A49"/>
                </a:solidFill>
              </a:rPr>
              <a:t> </a:t>
            </a:r>
            <a:r>
              <a:rPr lang="en-US" sz="2800" dirty="0" err="1"/>
              <a:t>sur</a:t>
            </a:r>
            <a:r>
              <a:rPr lang="en-US" sz="2800" dirty="0"/>
              <a:t> les </a:t>
            </a:r>
            <a:r>
              <a:rPr lang="en-US" sz="2800" dirty="0" err="1"/>
              <a:t>besoins</a:t>
            </a:r>
            <a:r>
              <a:rPr lang="en-US" sz="2800" dirty="0"/>
              <a:t> en santé et </a:t>
            </a:r>
            <a:r>
              <a:rPr lang="en-US" sz="2800" dirty="0" err="1"/>
              <a:t>bienêtre</a:t>
            </a:r>
            <a:r>
              <a:rPr lang="en-US" sz="2800" dirty="0"/>
              <a:t> en collaboration avec le </a:t>
            </a:r>
            <a:r>
              <a:rPr lang="en-US" sz="2800" dirty="0" err="1"/>
              <a:t>sondage</a:t>
            </a:r>
            <a:r>
              <a:rPr lang="en-US" sz="2800" dirty="0"/>
              <a:t> du Consortium provincial.  </a:t>
            </a:r>
          </a:p>
          <a:p>
            <a:r>
              <a:rPr lang="en-US" sz="2800" dirty="0" smtClean="0">
                <a:solidFill>
                  <a:srgbClr val="142A49"/>
                </a:solidFill>
              </a:rPr>
              <a:t>Atelier </a:t>
            </a:r>
            <a:r>
              <a:rPr lang="en-US" sz="2800" dirty="0" err="1" smtClean="0">
                <a:solidFill>
                  <a:srgbClr val="142A49"/>
                </a:solidFill>
              </a:rPr>
              <a:t>Récréation</a:t>
            </a:r>
            <a:r>
              <a:rPr lang="en-US" sz="2800" dirty="0" smtClean="0">
                <a:solidFill>
                  <a:srgbClr val="142A49"/>
                </a:solidFill>
              </a:rPr>
              <a:t> </a:t>
            </a:r>
            <a:r>
              <a:rPr lang="en-US" sz="2800" dirty="0" err="1" smtClean="0">
                <a:solidFill>
                  <a:srgbClr val="142A49"/>
                </a:solidFill>
              </a:rPr>
              <a:t>Réussie</a:t>
            </a:r>
            <a:r>
              <a:rPr lang="en-US" sz="2800" dirty="0" smtClean="0">
                <a:solidFill>
                  <a:srgbClr val="142A49"/>
                </a:solidFill>
              </a:rPr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offert</a:t>
            </a:r>
            <a:r>
              <a:rPr lang="en-US" sz="2800" dirty="0" smtClean="0"/>
              <a:t> </a:t>
            </a:r>
            <a:r>
              <a:rPr lang="en-US" sz="2800" dirty="0" err="1" smtClean="0"/>
              <a:t>dans</a:t>
            </a:r>
            <a:r>
              <a:rPr lang="en-US" sz="2800" dirty="0" smtClean="0"/>
              <a:t> 5 </a:t>
            </a:r>
            <a:r>
              <a:rPr lang="en-US" sz="2800" dirty="0" err="1" smtClean="0"/>
              <a:t>écoles</a:t>
            </a:r>
            <a:r>
              <a:rPr lang="en-US" sz="2800" dirty="0" smtClean="0"/>
              <a:t> </a:t>
            </a:r>
            <a:r>
              <a:rPr lang="en-US" sz="2800" dirty="0" err="1" smtClean="0"/>
              <a:t>francophones</a:t>
            </a:r>
            <a:r>
              <a:rPr lang="en-US" sz="2800" dirty="0" smtClean="0"/>
              <a:t> et pour les aides-</a:t>
            </a:r>
            <a:r>
              <a:rPr lang="en-US" sz="2800" dirty="0" err="1" smtClean="0"/>
              <a:t>élèves</a:t>
            </a:r>
            <a:r>
              <a:rPr lang="en-US" sz="2800" dirty="0" smtClean="0"/>
              <a:t> </a:t>
            </a:r>
            <a:r>
              <a:rPr lang="en-US" sz="2800" dirty="0" err="1" smtClean="0"/>
              <a:t>à</a:t>
            </a:r>
            <a:r>
              <a:rPr lang="en-US" sz="2800" dirty="0" smtClean="0"/>
              <a:t> la formation Entre-Aides.  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Capsules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vidéos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des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Écoles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en santé </a:t>
            </a:r>
            <a:r>
              <a:rPr lang="en-US" sz="2800" dirty="0"/>
              <a:t>– 2 </a:t>
            </a:r>
            <a:r>
              <a:rPr lang="en-US" sz="2800" dirty="0" err="1"/>
              <a:t>vidéos</a:t>
            </a:r>
            <a:r>
              <a:rPr lang="en-US" sz="2800" dirty="0"/>
              <a:t> pour les </a:t>
            </a:r>
            <a:r>
              <a:rPr lang="en-US" sz="2800" dirty="0" err="1"/>
              <a:t>conseils</a:t>
            </a:r>
            <a:r>
              <a:rPr lang="en-US" sz="2800" dirty="0"/>
              <a:t> : Centre-Nord et Nord-</a:t>
            </a:r>
            <a:r>
              <a:rPr lang="en-US" sz="2800" dirty="0" err="1"/>
              <a:t>Ouest</a:t>
            </a:r>
            <a:r>
              <a:rPr lang="en-US" sz="2800" dirty="0"/>
              <a:t>, 1 </a:t>
            </a:r>
            <a:r>
              <a:rPr lang="en-US" sz="2800" dirty="0" err="1"/>
              <a:t>projet</a:t>
            </a:r>
            <a:r>
              <a:rPr lang="en-US" sz="2800" dirty="0"/>
              <a:t> </a:t>
            </a:r>
            <a:r>
              <a:rPr lang="en-US" sz="2800" dirty="0" err="1"/>
              <a:t>pilote</a:t>
            </a:r>
            <a:r>
              <a:rPr lang="en-US" sz="2800" dirty="0"/>
              <a:t> et 3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venir</a:t>
            </a:r>
            <a:r>
              <a:rPr lang="en-US" sz="2800" dirty="0"/>
              <a:t> - </a:t>
            </a:r>
            <a:r>
              <a:rPr lang="en-US" sz="2800" dirty="0" err="1"/>
              <a:t>comité</a:t>
            </a:r>
            <a:r>
              <a:rPr lang="en-US" sz="2800" dirty="0"/>
              <a:t> provincial, </a:t>
            </a:r>
            <a:r>
              <a:rPr lang="en-US" sz="2800" dirty="0" err="1" smtClean="0"/>
              <a:t>FrancoSud</a:t>
            </a:r>
            <a:r>
              <a:rPr lang="en-US" sz="2800" dirty="0" smtClean="0"/>
              <a:t> </a:t>
            </a:r>
            <a:r>
              <a:rPr lang="en-US" sz="2800" dirty="0"/>
              <a:t>et Centre-Est.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8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35" y="89646"/>
            <a:ext cx="8826518" cy="1589758"/>
          </a:xfrm>
        </p:spPr>
        <p:txBody>
          <a:bodyPr/>
          <a:lstStyle/>
          <a:p>
            <a:r>
              <a:rPr lang="en-US" sz="4000" dirty="0" err="1" smtClean="0"/>
              <a:t>Caspule</a:t>
            </a:r>
            <a:r>
              <a:rPr lang="en-US" sz="4000" dirty="0" smtClean="0"/>
              <a:t> </a:t>
            </a:r>
            <a:r>
              <a:rPr lang="en-US" sz="4000" dirty="0" err="1" smtClean="0"/>
              <a:t>vidéo</a:t>
            </a:r>
            <a:r>
              <a:rPr lang="en-US" sz="4000" dirty="0" smtClean="0"/>
              <a:t> – </a:t>
            </a:r>
            <a:r>
              <a:rPr lang="en-US" sz="4000" dirty="0" err="1" smtClean="0"/>
              <a:t>Jardin</a:t>
            </a:r>
            <a:r>
              <a:rPr lang="en-US" sz="4000" dirty="0" smtClean="0"/>
              <a:t> </a:t>
            </a:r>
            <a:r>
              <a:rPr lang="en-US" sz="4000" dirty="0" err="1" smtClean="0"/>
              <a:t>scolaire</a:t>
            </a:r>
            <a:r>
              <a:rPr lang="en-US" sz="4000" dirty="0"/>
              <a:t> </a:t>
            </a:r>
            <a:r>
              <a:rPr lang="en-US" sz="4000" dirty="0" smtClean="0"/>
              <a:t>de </a:t>
            </a:r>
            <a:r>
              <a:rPr lang="en-US" sz="4000" dirty="0" err="1" smtClean="0"/>
              <a:t>l’école</a:t>
            </a:r>
            <a:r>
              <a:rPr lang="en-US" sz="4000" dirty="0" smtClean="0"/>
              <a:t> des </a:t>
            </a:r>
            <a:r>
              <a:rPr lang="en-US" sz="4000" dirty="0" err="1" smtClean="0"/>
              <a:t>Quatre</a:t>
            </a:r>
            <a:r>
              <a:rPr lang="en-US" sz="4000" dirty="0" smtClean="0"/>
              <a:t>-Vents du CSNO</a:t>
            </a:r>
            <a:endParaRPr lang="en-US" sz="4000" dirty="0"/>
          </a:p>
        </p:txBody>
      </p:sp>
      <p:pic>
        <p:nvPicPr>
          <p:cNvPr id="4" name="Content Placeholder 3" descr="Capture d’écran 2015-11-16 à 14.29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 b="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239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26876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Créer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des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environnements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d’apprentissage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accueillant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bienveillants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respectueux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sécuritaires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176464" cy="5445224"/>
          </a:xfr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1er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juin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2015 </a:t>
            </a:r>
          </a:p>
          <a:p>
            <a:pPr marL="137160" indent="0" algn="ctr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mendement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fait au Bill 10. </a:t>
            </a:r>
            <a:endParaRPr lang="en-US" sz="2400" dirty="0" smtClean="0"/>
          </a:p>
          <a:p>
            <a:pPr marL="137160" indent="0">
              <a:buNone/>
            </a:pPr>
            <a:r>
              <a:rPr lang="en-US" sz="2400" dirty="0" smtClean="0"/>
              <a:t>Le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School Act </a:t>
            </a:r>
            <a:r>
              <a:rPr lang="en-US" sz="2400" dirty="0" err="1" smtClean="0"/>
              <a:t>attribut</a:t>
            </a:r>
            <a:r>
              <a:rPr lang="en-US" sz="2400" dirty="0" smtClean="0"/>
              <a:t> aux </a:t>
            </a:r>
            <a:r>
              <a:rPr lang="en-US" sz="2400" dirty="0" err="1" smtClean="0"/>
              <a:t>conseils</a:t>
            </a:r>
            <a:r>
              <a:rPr lang="en-US" sz="2400" dirty="0" smtClean="0"/>
              <a:t> </a:t>
            </a:r>
            <a:r>
              <a:rPr lang="en-US" sz="2400" dirty="0" err="1" smtClean="0"/>
              <a:t>scolaires</a:t>
            </a:r>
            <a:r>
              <a:rPr lang="en-US" sz="2400" dirty="0" smtClean="0"/>
              <a:t>, aux </a:t>
            </a:r>
            <a:r>
              <a:rPr lang="en-US" sz="2400" dirty="0" err="1" smtClean="0"/>
              <a:t>écoles</a:t>
            </a:r>
            <a:r>
              <a:rPr lang="en-US" sz="2400" dirty="0" smtClean="0"/>
              <a:t>, aux parents et aux </a:t>
            </a:r>
            <a:r>
              <a:rPr lang="en-US" sz="2400" dirty="0" err="1" smtClean="0"/>
              <a:t>élèves</a:t>
            </a:r>
            <a:r>
              <a:rPr lang="en-US" sz="2400" dirty="0" smtClean="0"/>
              <a:t> la </a:t>
            </a:r>
            <a:r>
              <a:rPr lang="en-US" sz="2400" dirty="0" err="1" smtClean="0"/>
              <a:t>responsabilité</a:t>
            </a:r>
            <a:r>
              <a:rPr lang="en-US" sz="2400" dirty="0" smtClean="0"/>
              <a:t> de faire en </a:t>
            </a:r>
            <a:r>
              <a:rPr lang="en-US" sz="2400" dirty="0" err="1" smtClean="0"/>
              <a:t>sorte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les </a:t>
            </a:r>
            <a:r>
              <a:rPr lang="en-US" sz="2400" dirty="0" err="1" smtClean="0"/>
              <a:t>écoles</a:t>
            </a:r>
            <a:r>
              <a:rPr lang="en-US" sz="2400" dirty="0" smtClean="0"/>
              <a:t> constituent des </a:t>
            </a:r>
            <a:r>
              <a:rPr lang="en-US" sz="2400" dirty="0" err="1" smtClean="0"/>
              <a:t>milieux</a:t>
            </a:r>
            <a:r>
              <a:rPr lang="en-US" sz="2400" dirty="0" smtClean="0"/>
              <a:t> </a:t>
            </a:r>
            <a:r>
              <a:rPr lang="en-US" sz="2400" dirty="0" err="1" smtClean="0"/>
              <a:t>accueillants</a:t>
            </a:r>
            <a:r>
              <a:rPr lang="en-US" sz="2400" dirty="0" smtClean="0"/>
              <a:t>, </a:t>
            </a:r>
            <a:r>
              <a:rPr lang="en-US" sz="2400" dirty="0" err="1" smtClean="0"/>
              <a:t>bienveillants</a:t>
            </a:r>
            <a:r>
              <a:rPr lang="en-US" sz="2400" dirty="0" smtClean="0"/>
              <a:t>, </a:t>
            </a:r>
            <a:r>
              <a:rPr lang="en-US" sz="2400" dirty="0" err="1" smtClean="0"/>
              <a:t>respectueux</a:t>
            </a:r>
            <a:r>
              <a:rPr lang="en-US" sz="2400" dirty="0" smtClean="0"/>
              <a:t> et </a:t>
            </a:r>
            <a:r>
              <a:rPr lang="en-US" sz="2400" dirty="0" err="1" smtClean="0"/>
              <a:t>sécuritaires</a:t>
            </a:r>
            <a:r>
              <a:rPr lang="en-US" sz="2400" dirty="0" smtClean="0"/>
              <a:t> qui </a:t>
            </a:r>
            <a:r>
              <a:rPr lang="en-US" sz="2400" dirty="0" err="1" smtClean="0"/>
              <a:t>respectent</a:t>
            </a:r>
            <a:r>
              <a:rPr lang="en-US" sz="2400" dirty="0" smtClean="0"/>
              <a:t> la </a:t>
            </a:r>
            <a:r>
              <a:rPr lang="en-US" sz="2400" dirty="0" err="1" smtClean="0"/>
              <a:t>diversité</a:t>
            </a:r>
            <a:r>
              <a:rPr lang="en-US" sz="2400" dirty="0" smtClean="0"/>
              <a:t> et </a:t>
            </a:r>
            <a:r>
              <a:rPr lang="en-US" sz="2400" dirty="0" err="1" smtClean="0"/>
              <a:t>favorisent</a:t>
            </a:r>
            <a:r>
              <a:rPr lang="en-US" sz="2400" dirty="0" smtClean="0"/>
              <a:t> un sentiment </a:t>
            </a:r>
            <a:r>
              <a:rPr lang="en-US" sz="2400" dirty="0" err="1" smtClean="0"/>
              <a:t>d’appartenance</a:t>
            </a:r>
            <a:r>
              <a:rPr lang="en-US" sz="2400" dirty="0" smtClean="0"/>
              <a:t>.  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0234" t="6926" r="31429" b="5039"/>
          <a:stretch>
            <a:fillRect/>
          </a:stretch>
        </p:blipFill>
        <p:spPr bwMode="auto">
          <a:xfrm>
            <a:off x="4564108" y="1268759"/>
            <a:ext cx="4301406" cy="555598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16604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2947</TotalTime>
  <Words>576</Words>
  <Application>Microsoft Macintosh PowerPoint</Application>
  <PresentationFormat>On-screen Show (4:3)</PresentationFormat>
  <Paragraphs>46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Summer</vt:lpstr>
      <vt:lpstr> Comité provincial des communautés scolaires en santé </vt:lpstr>
      <vt:lpstr> Bienvenue et présentation   </vt:lpstr>
      <vt:lpstr>Appréciation des résulats atteints pour l’année 1 (2014-2015)</vt:lpstr>
      <vt:lpstr>Axe 1 – Politique et procédure</vt:lpstr>
      <vt:lpstr>Axe 3 – Mécansime de collaboration (équipe de santé)</vt:lpstr>
      <vt:lpstr>Axe 2 – Education et formation</vt:lpstr>
      <vt:lpstr>PowerPoint Presentation</vt:lpstr>
      <vt:lpstr>Caspule vidéo – Jardin scolaire de l’école des Quatre-Vents du CSNO</vt:lpstr>
      <vt:lpstr>Créer des environnements d’apprentissage accueillant, bienveillants, respectueux et sécuritaires.  </vt:lpstr>
      <vt:lpstr>La tournée d’observation  </vt:lpstr>
      <vt:lpstr>Présentation Francophonie jeunesse de l’Alberta</vt:lpstr>
      <vt:lpstr>Ébauche de la politique et de la procédure de santé dans les écoles.</vt:lpstr>
      <vt:lpstr>Présentation UWalk</vt:lpstr>
      <vt:lpstr>Validation des résulats pour l’année 2 (2015-2016)</vt:lpstr>
      <vt:lpstr>Prochaines rencontre et suivis</vt:lpstr>
      <vt:lpstr>Merci !</vt:lpstr>
    </vt:vector>
  </TitlesOfParts>
  <Company>FSFA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École EN ACTION </dc:title>
  <dc:creator>Monique Witzell</dc:creator>
  <cp:lastModifiedBy>Renee L Gauvreau</cp:lastModifiedBy>
  <cp:revision>89</cp:revision>
  <cp:lastPrinted>2015-11-17T20:12:57Z</cp:lastPrinted>
  <dcterms:created xsi:type="dcterms:W3CDTF">2013-11-14T20:14:12Z</dcterms:created>
  <dcterms:modified xsi:type="dcterms:W3CDTF">2015-11-18T18:33:50Z</dcterms:modified>
</cp:coreProperties>
</file>