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273" r:id="rId2"/>
    <p:sldId id="310" r:id="rId3"/>
    <p:sldId id="319" r:id="rId4"/>
    <p:sldId id="312" r:id="rId5"/>
    <p:sldId id="320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16" r:id="rId14"/>
    <p:sldId id="321" r:id="rId15"/>
    <p:sldId id="322" r:id="rId16"/>
    <p:sldId id="323" r:id="rId17"/>
    <p:sldId id="324" r:id="rId18"/>
    <p:sldId id="280" r:id="rId19"/>
    <p:sldId id="325" r:id="rId20"/>
    <p:sldId id="326" r:id="rId21"/>
    <p:sldId id="302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FAA669-5728-E440-9DA4-E96BF11DBE66}">
          <p14:sldIdLst>
            <p14:sldId id="273"/>
            <p14:sldId id="310"/>
            <p14:sldId id="319"/>
            <p14:sldId id="312"/>
            <p14:sldId id="320"/>
            <p14:sldId id="328"/>
            <p14:sldId id="329"/>
            <p14:sldId id="330"/>
            <p14:sldId id="331"/>
            <p14:sldId id="332"/>
            <p14:sldId id="333"/>
            <p14:sldId id="334"/>
            <p14:sldId id="316"/>
            <p14:sldId id="321"/>
            <p14:sldId id="322"/>
            <p14:sldId id="323"/>
            <p14:sldId id="324"/>
            <p14:sldId id="280"/>
            <p14:sldId id="325"/>
            <p14:sldId id="326"/>
            <p14:sldId id="302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7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3DDE-6665-5949-9F9E-739961F76666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52CD-9E76-414F-9908-51ED73E9A9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3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3187-52A5-AE45-90AD-632B9559CAAE}" type="datetimeFigureOut">
              <a:rPr lang="en-US" smtClean="0"/>
              <a:t>5/25/2017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3188-1EEA-E548-ADC4-C5A7FE0966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52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fluidsurveys.com</a:t>
            </a:r>
            <a:r>
              <a:rPr lang="en-US" dirty="0" smtClean="0"/>
              <a:t>/s/</a:t>
            </a:r>
            <a:r>
              <a:rPr lang="en-US" dirty="0" err="1" smtClean="0"/>
              <a:t>curriculumsurvey</a:t>
            </a:r>
            <a:r>
              <a:rPr lang="en-US" dirty="0" smtClean="0"/>
              <a:t>/?p=0&amp;k=&amp;h=a6174bc280483c8abf578715b7d286fb&amp;s=eyJwYWdlcGF0aCI6IFswXSwgInJhbmRvbV9zZWVkIjogImFjOTU4Mzg2YzM1NzE3ODhjYTQ5MjUzZGMxZmY4ZTE1ZTQwZDUyNzcifQ%3D%3D&amp;n=.&amp;l=</a:t>
            </a:r>
            <a:r>
              <a:rPr lang="en-US" dirty="0" err="1" smtClean="0"/>
              <a:t>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03188-1EEA-E548-ADC4-C5A7FE09662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32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03188-1EEA-E548-ADC4-C5A7FE09662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24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6741" y="3590060"/>
            <a:ext cx="6313976" cy="491754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89CA5-69D1-4A42-9350-F51A23A826B1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hyperlink" Target="https://goo.gl/mtn4tj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13.png"/><Relationship Id="rId12" Type="http://schemas.openxmlformats.org/officeDocument/2006/relationships/image" Target="../media/image33.png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10.jp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305" y="94467"/>
            <a:ext cx="8216328" cy="2729030"/>
          </a:xfrm>
        </p:spPr>
        <p:txBody>
          <a:bodyPr>
            <a:noAutofit/>
          </a:bodyPr>
          <a:lstStyle/>
          <a:p>
            <a:r>
              <a:rPr lang="fr-CA" sz="4800" b="1" dirty="0" smtClean="0"/>
              <a:t/>
            </a:r>
            <a:br>
              <a:rPr lang="fr-CA" sz="4800" b="1" dirty="0" smtClean="0"/>
            </a:br>
            <a:r>
              <a:rPr lang="fr-CA" sz="4800" b="1" dirty="0" smtClean="0"/>
              <a:t/>
            </a:r>
            <a:br>
              <a:rPr lang="fr-CA" sz="4800" b="1" dirty="0" smtClean="0"/>
            </a:br>
            <a:r>
              <a:rPr lang="fr-CA" sz="4800" dirty="0"/>
              <a:t/>
            </a:r>
            <a:br>
              <a:rPr lang="fr-CA" sz="4800" dirty="0"/>
            </a:br>
            <a:r>
              <a:rPr lang="fr-CA" sz="4800" dirty="0" smtClean="0"/>
              <a:t/>
            </a:r>
            <a:br>
              <a:rPr lang="fr-CA" sz="4800" dirty="0" smtClean="0"/>
            </a:br>
            <a:r>
              <a:rPr lang="fr-CA" sz="4800" b="1" dirty="0" smtClean="0"/>
              <a:t>Comité provincial des communautés scolaires en santé</a:t>
            </a:r>
            <a:r>
              <a:rPr lang="fr-CA" sz="4800" dirty="0" smtClean="0"/>
              <a:t/>
            </a:r>
            <a:br>
              <a:rPr lang="fr-CA" sz="4800" dirty="0" smtClean="0"/>
            </a:br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4169599"/>
            <a:ext cx="6953784" cy="847618"/>
          </a:xfrm>
        </p:spPr>
        <p:txBody>
          <a:bodyPr/>
          <a:lstStyle/>
          <a:p>
            <a:r>
              <a:rPr lang="fr-CA" sz="2800" b="1" dirty="0" smtClean="0"/>
              <a:t>Jeudi 25 mai 2017, Edmonton</a:t>
            </a:r>
            <a:endParaRPr lang="fr-CA" sz="2800" dirty="0"/>
          </a:p>
        </p:txBody>
      </p:sp>
      <p:pic>
        <p:nvPicPr>
          <p:cNvPr id="5" name="Picture 4" descr="FSFAnom_cmyk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0354"/>
          <a:stretch/>
        </p:blipFill>
        <p:spPr>
          <a:xfrm>
            <a:off x="325354" y="5258631"/>
            <a:ext cx="2203964" cy="13036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59" y="5258631"/>
            <a:ext cx="2571340" cy="130366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Picture 5" descr="En_Actionseco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2" y="2229423"/>
            <a:ext cx="5068455" cy="1566013"/>
          </a:xfrm>
          <a:prstGeom prst="rect">
            <a:avLst/>
          </a:prstGeom>
        </p:spPr>
      </p:pic>
      <p:pic>
        <p:nvPicPr>
          <p:cNvPr id="9" name="Image 1" descr="WellnessFundtre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33" y="5258631"/>
            <a:ext cx="2737095" cy="1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78436"/>
            <a:ext cx="8973452" cy="1691680"/>
          </a:xfrm>
        </p:spPr>
        <p:txBody>
          <a:bodyPr>
            <a:normAutofit fontScale="90000"/>
          </a:bodyPr>
          <a:lstStyle/>
          <a:p>
            <a:pPr algn="l"/>
            <a:r>
              <a:rPr lang="fr-CA" sz="3100" dirty="0"/>
              <a:t>Lisez l’ébauche de l’introduction au programme de bienêtre puis répondez aux questions suivantes, ajoutez des commentaires si vous le souhaitez :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3" name="Image 2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3768" y="1628800"/>
            <a:ext cx="40324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89646"/>
            <a:ext cx="9046919" cy="1442809"/>
          </a:xfrm>
        </p:spPr>
        <p:txBody>
          <a:bodyPr>
            <a:noAutofit/>
          </a:bodyPr>
          <a:lstStyle/>
          <a:p>
            <a:pPr algn="l"/>
            <a:r>
              <a:rPr lang="fr-CA" sz="2800" dirty="0"/>
              <a:t>Étant donné le temps dont vous disposez, cliquez sur </a:t>
            </a:r>
            <a:r>
              <a:rPr lang="fr-CA" sz="2800" i="1" dirty="0"/>
              <a:t>Suivant</a:t>
            </a:r>
            <a:r>
              <a:rPr lang="fr-CA" sz="2800" dirty="0"/>
              <a:t> à la page suivante du sondage et vos réponses à la première partie seront </a:t>
            </a:r>
            <a:r>
              <a:rPr lang="fr-CA" sz="2800" dirty="0" smtClean="0"/>
              <a:t>soumises :</a:t>
            </a:r>
            <a:endParaRPr lang="fr-CA" sz="2800" dirty="0"/>
          </a:p>
        </p:txBody>
      </p:sp>
      <p:pic>
        <p:nvPicPr>
          <p:cNvPr id="3" name="Image 2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71800" y="1447056"/>
            <a:ext cx="389985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fr-CA" dirty="0" smtClean="0"/>
              <a:t>Merci de votre participation!</a:t>
            </a:r>
            <a:endParaRPr lang="fr-CA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67544" y="184482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Si le temps vous le permet, vous pouvez retourner au sondage pour compléter les autres sections.</a:t>
            </a:r>
          </a:p>
          <a:p>
            <a:r>
              <a:rPr lang="fr-CA" dirty="0" smtClean="0"/>
              <a:t>Le sondage est ouvert jusqu’au 2 juin!</a:t>
            </a:r>
          </a:p>
          <a:p>
            <a:endParaRPr lang="fr-CA" dirty="0"/>
          </a:p>
          <a:p>
            <a:r>
              <a:rPr lang="fr-CA" dirty="0" smtClean="0"/>
              <a:t>Envoyez le lien au sondage dans vos réseaux respectifs!</a:t>
            </a:r>
          </a:p>
          <a:p>
            <a:endParaRPr lang="fr-CA" dirty="0"/>
          </a:p>
          <a:p>
            <a:r>
              <a:rPr lang="fr-CA" dirty="0" smtClean="0">
                <a:hlinkClick r:id="rId4"/>
              </a:rPr>
              <a:t>https://goo.gl/mtn4tj</a:t>
            </a:r>
            <a:r>
              <a:rPr lang="fr-CA" dirty="0" smtClean="0"/>
              <a:t>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4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96"/>
            <a:ext cx="9235834" cy="976821"/>
          </a:xfrm>
        </p:spPr>
        <p:txBody>
          <a:bodyPr/>
          <a:lstStyle/>
          <a:p>
            <a:r>
              <a:rPr lang="fr-CA" sz="3600" dirty="0" smtClean="0">
                <a:solidFill>
                  <a:srgbClr val="DDF53D"/>
                </a:solidFill>
              </a:rPr>
              <a:t>Sondage sur le besoin des enseignants</a:t>
            </a:r>
            <a:endParaRPr lang="fr-FR" sz="3600" dirty="0">
              <a:solidFill>
                <a:srgbClr val="DDF53D"/>
              </a:solidFill>
            </a:endParaRPr>
          </a:p>
        </p:txBody>
      </p:sp>
      <p:pic>
        <p:nvPicPr>
          <p:cNvPr id="7" name="Picture 6" descr="Capture d’écran 2017-05-18 à 12.39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44" y="987317"/>
            <a:ext cx="6729119" cy="57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 d’écran 2017-05-18 à 12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34"/>
            <a:ext cx="9144000" cy="47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 d’écran 2017-05-18 à 12.41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9" y="0"/>
            <a:ext cx="8218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17-05-18 à 12.41.4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337846"/>
          </a:xfrm>
        </p:spPr>
        <p:txBody>
          <a:bodyPr/>
          <a:lstStyle/>
          <a:p>
            <a:r>
              <a:rPr lang="en-US" dirty="0" err="1" smtClean="0"/>
              <a:t>Sondage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besoins</a:t>
            </a:r>
            <a:r>
              <a:rPr lang="en-US" dirty="0" smtClean="0"/>
              <a:t> des </a:t>
            </a:r>
            <a:r>
              <a:rPr lang="en-US" dirty="0" err="1" smtClean="0"/>
              <a:t>enseignants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6" name="Picture 5" descr="Capture d’écran 2017-05-18 à 12.41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665"/>
            <a:ext cx="9144000" cy="24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429" y="724243"/>
            <a:ext cx="8721565" cy="509069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rgbClr val="FF9E40"/>
              </a:solidFill>
            </a:endParaRPr>
          </a:p>
        </p:txBody>
      </p:sp>
      <p:pic>
        <p:nvPicPr>
          <p:cNvPr id="2" name="Image 1" descr="WellnessFundt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3" y="178438"/>
            <a:ext cx="7185633" cy="350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930" y="4294937"/>
            <a:ext cx="477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Jurisdiction Wellness Grant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9927" y="6083570"/>
            <a:ext cx="615022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http://</a:t>
            </a:r>
            <a:r>
              <a:rPr lang="en-US" sz="2800" dirty="0" err="1"/>
              <a:t>wellnessfund.ualberta.ca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56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7" y="89646"/>
            <a:ext cx="8585128" cy="1820675"/>
          </a:xfrm>
        </p:spPr>
        <p:txBody>
          <a:bodyPr/>
          <a:lstStyle/>
          <a:p>
            <a:r>
              <a:rPr lang="en-US" dirty="0" smtClean="0"/>
              <a:t>Session de travail </a:t>
            </a:r>
            <a:r>
              <a:rPr lang="en-US" dirty="0" err="1" smtClean="0"/>
              <a:t>sur</a:t>
            </a:r>
            <a:r>
              <a:rPr lang="en-US" dirty="0" smtClean="0"/>
              <a:t> les axes de la </a:t>
            </a:r>
            <a:r>
              <a:rPr lang="en-US" dirty="0" err="1" smtClean="0"/>
              <a:t>planification</a:t>
            </a:r>
            <a:r>
              <a:rPr lang="en-US" dirty="0" smtClean="0"/>
              <a:t> </a:t>
            </a:r>
            <a:r>
              <a:rPr lang="en-US" dirty="0" err="1" smtClean="0"/>
              <a:t>stratégique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84" y="1133597"/>
            <a:ext cx="8616613" cy="547905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117" y="2592579"/>
            <a:ext cx="7378172" cy="255454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Rouge</a:t>
            </a:r>
            <a:r>
              <a:rPr lang="en-US" sz="4000" b="1" dirty="0" smtClean="0">
                <a:solidFill>
                  <a:schemeClr val="bg1"/>
                </a:solidFill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</a:rPr>
              <a:t>Très</a:t>
            </a:r>
            <a:r>
              <a:rPr lang="en-US" sz="4000" b="1" dirty="0" smtClean="0">
                <a:solidFill>
                  <a:schemeClr val="bg1"/>
                </a:solidFill>
              </a:rPr>
              <a:t> important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Bleu - Important</a:t>
            </a:r>
          </a:p>
          <a:p>
            <a:r>
              <a:rPr lang="en-US" sz="4000" b="1" dirty="0" err="1" smtClean="0">
                <a:solidFill>
                  <a:srgbClr val="FFFF00"/>
                </a:solidFill>
              </a:rPr>
              <a:t>Jaune</a:t>
            </a:r>
            <a:r>
              <a:rPr lang="en-US" sz="4000" b="1" dirty="0" smtClean="0">
                <a:solidFill>
                  <a:schemeClr val="bg1"/>
                </a:solidFill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</a:rPr>
              <a:t>Moins</a:t>
            </a:r>
            <a:r>
              <a:rPr lang="en-US" sz="4000" b="1" dirty="0" smtClean="0">
                <a:solidFill>
                  <a:schemeClr val="bg1"/>
                </a:solidFill>
              </a:rPr>
              <a:t> important</a:t>
            </a:r>
          </a:p>
          <a:p>
            <a:r>
              <a:rPr lang="en-US" sz="4000" b="1" dirty="0" err="1" smtClean="0">
                <a:solidFill>
                  <a:srgbClr val="00B050"/>
                </a:solidFill>
              </a:rPr>
              <a:t>Vert</a:t>
            </a:r>
            <a:r>
              <a:rPr lang="en-US" sz="4000" b="1" dirty="0" smtClean="0">
                <a:solidFill>
                  <a:schemeClr val="bg1"/>
                </a:solidFill>
              </a:rPr>
              <a:t> – Pas du tout important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7-05-18 à 10.56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18"/>
            <a:ext cx="9144000" cy="56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79475" y="89650"/>
            <a:ext cx="7667100" cy="1480200"/>
          </a:xfrm>
          <a:prstGeom prst="rect">
            <a:avLst/>
          </a:prstGeom>
          <a:solidFill>
            <a:srgbClr val="1B3861"/>
          </a:solidFill>
          <a:ln>
            <a:solidFill>
              <a:srgbClr val="FFFFFF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Tour</a:t>
            </a:r>
            <a:r>
              <a:rPr lang="fr-CA" sz="48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de table des organismes partenaires</a:t>
            </a:r>
            <a:endParaRPr lang="fr-CA" sz="4800" b="1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2014 AHS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88" y="4221088"/>
            <a:ext cx="2771800" cy="811368"/>
          </a:xfrm>
          <a:prstGeom prst="rect">
            <a:avLst/>
          </a:prstGeom>
        </p:spPr>
      </p:pic>
      <p:pic>
        <p:nvPicPr>
          <p:cNvPr id="5" name="Picture 4" descr="CSCN_High Res Colou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2281621" cy="1086052"/>
          </a:xfrm>
          <a:prstGeom prst="rect">
            <a:avLst/>
          </a:prstGeom>
        </p:spPr>
      </p:pic>
      <p:pic>
        <p:nvPicPr>
          <p:cNvPr id="6" name="Picture 5" descr="logo-csc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1664185" cy="1152128"/>
          </a:xfrm>
          <a:prstGeom prst="rect">
            <a:avLst/>
          </a:prstGeom>
        </p:spPr>
      </p:pic>
      <p:pic>
        <p:nvPicPr>
          <p:cNvPr id="7" name="Picture 6" descr="logoConseil N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075368" cy="1007866"/>
          </a:xfrm>
          <a:prstGeom prst="rect">
            <a:avLst/>
          </a:prstGeom>
        </p:spPr>
      </p:pic>
      <p:pic>
        <p:nvPicPr>
          <p:cNvPr id="8" name="Picture 7" descr="logoFrancoSu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36889"/>
            <a:ext cx="1654389" cy="1107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 descr="Federation conseil scolaire couleur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304256" cy="1152128"/>
          </a:xfrm>
          <a:prstGeom prst="rect">
            <a:avLst/>
          </a:prstGeom>
        </p:spPr>
      </p:pic>
      <p:pic>
        <p:nvPicPr>
          <p:cNvPr id="11" name="Picture 10" descr="FPFA_Log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38377"/>
            <a:ext cx="1893613" cy="946807"/>
          </a:xfrm>
          <a:prstGeom prst="rect">
            <a:avLst/>
          </a:prstGeom>
        </p:spPr>
      </p:pic>
      <p:pic>
        <p:nvPicPr>
          <p:cNvPr id="12" name="Picture 11" descr="Logo - Reseau sante albertai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7232"/>
            <a:ext cx="2643576" cy="1038932"/>
          </a:xfrm>
          <a:prstGeom prst="rect">
            <a:avLst/>
          </a:prstGeom>
        </p:spPr>
      </p:pic>
      <p:pic>
        <p:nvPicPr>
          <p:cNvPr id="13" name="Picture 12" descr="Projet ESPOIR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18459"/>
            <a:ext cx="1211387" cy="1138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5092" y="3055973"/>
            <a:ext cx="2557388" cy="87708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520" y="2996952"/>
            <a:ext cx="3981770" cy="74535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</p:pic>
      <p:pic>
        <p:nvPicPr>
          <p:cNvPr id="18" name="Shape 103"/>
          <p:cNvPicPr preferRelativeResize="0"/>
          <p:nvPr/>
        </p:nvPicPr>
        <p:blipFill rotWithShape="1">
          <a:blip r:embed="rId14">
            <a:alphaModFix/>
          </a:blip>
          <a:srcRect t="921" b="10354"/>
          <a:stretch/>
        </p:blipFill>
        <p:spPr>
          <a:xfrm>
            <a:off x="4499992" y="2924944"/>
            <a:ext cx="151216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CFA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49080"/>
            <a:ext cx="2057400" cy="939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4332" y="5877272"/>
            <a:ext cx="3414172" cy="792088"/>
          </a:xfrm>
          <a:prstGeom prst="rect">
            <a:avLst/>
          </a:prstGeom>
        </p:spPr>
      </p:pic>
      <p:pic>
        <p:nvPicPr>
          <p:cNvPr id="10" name="Picture 9" descr="FJA_cmyk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71" y="5301208"/>
            <a:ext cx="1075985" cy="12876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43633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48" y="89646"/>
            <a:ext cx="8511661" cy="130635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Prochaines</a:t>
            </a:r>
            <a:r>
              <a:rPr lang="en-US" dirty="0" smtClean="0"/>
              <a:t> </a:t>
            </a:r>
            <a:r>
              <a:rPr lang="en-US" dirty="0" err="1" smtClean="0"/>
              <a:t>rencontres</a:t>
            </a:r>
            <a:r>
              <a:rPr lang="en-US" dirty="0" smtClean="0"/>
              <a:t> et </a:t>
            </a:r>
            <a:r>
              <a:rPr lang="en-US" dirty="0" err="1" smtClean="0"/>
              <a:t>suivis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48" y="1396004"/>
            <a:ext cx="8343737" cy="5132676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Rencontre</a:t>
            </a:r>
            <a:r>
              <a:rPr lang="en-US" sz="3200" b="1" dirty="0" smtClean="0"/>
              <a:t> des champions</a:t>
            </a:r>
            <a:r>
              <a:rPr lang="en-US" sz="3200" dirty="0" smtClean="0"/>
              <a:t> –</a:t>
            </a:r>
            <a:r>
              <a:rPr lang="en-US" sz="3200" dirty="0" smtClean="0">
                <a:solidFill>
                  <a:schemeClr val="accent2"/>
                </a:solidFill>
              </a:rPr>
              <a:t>Grande-Prairie (29 </a:t>
            </a:r>
            <a:r>
              <a:rPr lang="en-US" sz="3200" dirty="0" err="1" smtClean="0">
                <a:solidFill>
                  <a:schemeClr val="accent2"/>
                </a:solidFill>
              </a:rPr>
              <a:t>mai</a:t>
            </a:r>
            <a:r>
              <a:rPr lang="en-US" sz="3200" dirty="0" smtClean="0">
                <a:solidFill>
                  <a:schemeClr val="accent2"/>
                </a:solidFill>
              </a:rPr>
              <a:t>) et Calgary (31 </a:t>
            </a:r>
            <a:r>
              <a:rPr lang="en-US" sz="3200" dirty="0" err="1" smtClean="0">
                <a:solidFill>
                  <a:schemeClr val="accent2"/>
                </a:solidFill>
              </a:rPr>
              <a:t>mai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sz="3200" b="1" dirty="0" err="1" smtClean="0"/>
              <a:t>Prochaine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rencontre</a:t>
            </a:r>
            <a:r>
              <a:rPr lang="en-US" sz="3200" b="1" dirty="0" smtClean="0"/>
              <a:t> du </a:t>
            </a:r>
            <a:r>
              <a:rPr lang="en-US" sz="3200" b="1" dirty="0" err="1" smtClean="0"/>
              <a:t>comité</a:t>
            </a:r>
            <a:r>
              <a:rPr lang="en-US" sz="3200" b="1" dirty="0" smtClean="0"/>
              <a:t> provincial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chemeClr val="accent2"/>
                </a:solidFill>
              </a:rPr>
              <a:t>? 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pic>
        <p:nvPicPr>
          <p:cNvPr id="4" name="Picture 4" descr="FSFAnom_cmyk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504"/>
          <a:stretch/>
        </p:blipFill>
        <p:spPr>
          <a:xfrm>
            <a:off x="1367315" y="1600200"/>
            <a:ext cx="6821009" cy="40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02" y="127547"/>
            <a:ext cx="7583488" cy="1679575"/>
          </a:xfrm>
        </p:spPr>
        <p:txBody>
          <a:bodyPr/>
          <a:lstStyle/>
          <a:p>
            <a:r>
              <a:rPr lang="en-US" dirty="0" err="1" smtClean="0"/>
              <a:t>Déjeuner</a:t>
            </a:r>
            <a:r>
              <a:rPr lang="en-US" dirty="0" smtClean="0"/>
              <a:t> des champions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9463" y="1880595"/>
            <a:ext cx="7719927" cy="4301708"/>
          </a:xfrm>
          <a:solidFill>
            <a:schemeClr val="bg2"/>
          </a:solidFill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Les gens </a:t>
            </a:r>
            <a:r>
              <a:rPr lang="en-US" dirty="0" err="1" smtClean="0"/>
              <a:t>aiment</a:t>
            </a:r>
            <a:r>
              <a:rPr lang="en-US" dirty="0" smtClean="0"/>
              <a:t> le format (100%)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err="1" smtClean="0"/>
              <a:t>Présentation</a:t>
            </a:r>
            <a:r>
              <a:rPr lang="en-US" b="1" dirty="0" smtClean="0"/>
              <a:t> les plus </a:t>
            </a:r>
            <a:r>
              <a:rPr lang="en-US" b="1" dirty="0" err="1" smtClean="0"/>
              <a:t>populaires</a:t>
            </a:r>
            <a:r>
              <a:rPr lang="en-US" dirty="0" smtClean="0"/>
              <a:t>: </a:t>
            </a:r>
            <a:r>
              <a:rPr lang="en-US" dirty="0" err="1" smtClean="0"/>
              <a:t>Climat</a:t>
            </a:r>
            <a:r>
              <a:rPr lang="en-US" dirty="0" smtClean="0"/>
              <a:t> </a:t>
            </a:r>
            <a:r>
              <a:rPr lang="en-US" dirty="0" err="1" smtClean="0"/>
              <a:t>scolaire</a:t>
            </a:r>
            <a:r>
              <a:rPr lang="en-US" dirty="0" smtClean="0"/>
              <a:t> </a:t>
            </a:r>
            <a:r>
              <a:rPr lang="en-US" dirty="0" err="1" smtClean="0"/>
              <a:t>positifs</a:t>
            </a:r>
            <a:r>
              <a:rPr lang="en-US" dirty="0" smtClean="0"/>
              <a:t> et Tower Garden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améliorer</a:t>
            </a:r>
            <a:r>
              <a:rPr lang="en-US" dirty="0" smtClean="0"/>
              <a:t>: le menu et plus </a:t>
            </a:r>
            <a:r>
              <a:rPr lang="en-US" dirty="0" err="1" smtClean="0"/>
              <a:t>tard</a:t>
            </a:r>
            <a:r>
              <a:rPr lang="en-US" dirty="0" smtClean="0"/>
              <a:t> le </a:t>
            </a:r>
            <a:r>
              <a:rPr lang="en-US" dirty="0" err="1" smtClean="0"/>
              <a:t>matin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99%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reviendrait</a:t>
            </a:r>
            <a:r>
              <a:rPr lang="en-US" dirty="0" smtClean="0"/>
              <a:t> </a:t>
            </a:r>
            <a:r>
              <a:rPr lang="en-US" dirty="0" err="1" smtClean="0"/>
              <a:t>l’année</a:t>
            </a:r>
            <a:r>
              <a:rPr lang="en-US" dirty="0" smtClean="0"/>
              <a:t> </a:t>
            </a:r>
            <a:r>
              <a:rPr lang="en-US" dirty="0" err="1" smtClean="0"/>
              <a:t>prochaine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b="1" dirty="0" err="1" smtClean="0"/>
              <a:t>Autres</a:t>
            </a:r>
            <a:r>
              <a:rPr lang="en-US" b="1" dirty="0" smtClean="0"/>
              <a:t> </a:t>
            </a:r>
            <a:r>
              <a:rPr lang="en-US" b="1" dirty="0" err="1" smtClean="0"/>
              <a:t>sujets</a:t>
            </a:r>
            <a:r>
              <a:rPr lang="en-US" b="1" dirty="0" smtClean="0"/>
              <a:t> de </a:t>
            </a:r>
            <a:r>
              <a:rPr lang="en-US" b="1" dirty="0" err="1" smtClean="0"/>
              <a:t>présentation</a:t>
            </a:r>
            <a:r>
              <a:rPr lang="en-US" dirty="0" smtClean="0"/>
              <a:t>: Histoire de </a:t>
            </a:r>
            <a:r>
              <a:rPr lang="en-US" dirty="0" err="1" smtClean="0"/>
              <a:t>succès</a:t>
            </a:r>
            <a:r>
              <a:rPr lang="en-US" dirty="0" smtClean="0"/>
              <a:t> et santé </a:t>
            </a:r>
            <a:r>
              <a:rPr lang="en-US" dirty="0" err="1" smtClean="0"/>
              <a:t>mentale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952" y="167941"/>
            <a:ext cx="8952461" cy="1605929"/>
          </a:xfrm>
        </p:spPr>
        <p:txBody>
          <a:bodyPr>
            <a:normAutofit/>
          </a:bodyPr>
          <a:lstStyle/>
          <a:p>
            <a:r>
              <a:rPr lang="en-US" dirty="0" smtClean="0"/>
              <a:t>Formation en santé et </a:t>
            </a:r>
            <a:r>
              <a:rPr lang="en-US" dirty="0" err="1" smtClean="0"/>
              <a:t>bienêtre</a:t>
            </a:r>
            <a:r>
              <a:rPr lang="en-US" dirty="0" smtClean="0"/>
              <a:t> 2017-2018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3584" y="2057268"/>
            <a:ext cx="7546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Colloque</a:t>
            </a:r>
            <a:r>
              <a:rPr lang="en-US" b="1" dirty="0" smtClean="0">
                <a:solidFill>
                  <a:schemeClr val="bg1"/>
                </a:solidFill>
              </a:rPr>
              <a:t> santé et </a:t>
            </a:r>
            <a:r>
              <a:rPr lang="en-US" b="1" dirty="0" err="1" smtClean="0">
                <a:solidFill>
                  <a:schemeClr val="bg1"/>
                </a:solidFill>
              </a:rPr>
              <a:t>bienêtre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NCTCA (</a:t>
            </a:r>
            <a:r>
              <a:rPr lang="en-US" b="1" dirty="0" err="1" smtClean="0">
                <a:solidFill>
                  <a:schemeClr val="bg1"/>
                </a:solidFill>
              </a:rPr>
              <a:t>idées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recueillies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lors</a:t>
            </a:r>
            <a:r>
              <a:rPr lang="en-US" b="1" dirty="0" smtClean="0">
                <a:solidFill>
                  <a:schemeClr val="bg1"/>
                </a:solidFill>
              </a:rPr>
              <a:t> de la </a:t>
            </a:r>
            <a:r>
              <a:rPr lang="en-US" b="1" dirty="0" err="1" smtClean="0">
                <a:solidFill>
                  <a:schemeClr val="bg1"/>
                </a:solidFill>
              </a:rPr>
              <a:t>rencontre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Mindmaster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Iron Chef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Bouger</a:t>
            </a:r>
            <a:r>
              <a:rPr lang="en-US" dirty="0" smtClean="0">
                <a:solidFill>
                  <a:schemeClr val="bg1"/>
                </a:solidFill>
              </a:rPr>
              <a:t> pour </a:t>
            </a:r>
            <a:r>
              <a:rPr lang="en-US" dirty="0" err="1" smtClean="0">
                <a:solidFill>
                  <a:schemeClr val="bg1"/>
                </a:solidFill>
              </a:rPr>
              <a:t>mieux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apprendre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Littératie</a:t>
            </a:r>
            <a:r>
              <a:rPr lang="en-US" dirty="0" smtClean="0">
                <a:solidFill>
                  <a:schemeClr val="bg1"/>
                </a:solidFill>
              </a:rPr>
              <a:t> physique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Projet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scolaire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communautaire</a:t>
            </a:r>
            <a:r>
              <a:rPr lang="en-US" dirty="0" smtClean="0">
                <a:solidFill>
                  <a:schemeClr val="bg1"/>
                </a:solidFill>
              </a:rPr>
              <a:t> / Accent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ACELF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Projet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scolaire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communautaire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Calgary </a:t>
            </a:r>
            <a:r>
              <a:rPr lang="en-US" b="1" dirty="0" err="1" smtClean="0">
                <a:solidFill>
                  <a:schemeClr val="bg1"/>
                </a:solidFill>
              </a:rPr>
              <a:t>Palisser</a:t>
            </a:r>
            <a:r>
              <a:rPr lang="en-US" b="1" dirty="0" smtClean="0">
                <a:solidFill>
                  <a:schemeClr val="bg1"/>
                </a:solidFill>
              </a:rPr>
              <a:t> Convention</a:t>
            </a:r>
          </a:p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4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9" y="661147"/>
            <a:ext cx="7583488" cy="1143000"/>
          </a:xfrm>
        </p:spPr>
        <p:txBody>
          <a:bodyPr/>
          <a:lstStyle/>
          <a:p>
            <a:r>
              <a:rPr lang="en-US" dirty="0" err="1" smtClean="0"/>
              <a:t>Bilan</a:t>
            </a:r>
            <a:r>
              <a:rPr lang="en-US" dirty="0" smtClean="0"/>
              <a:t> des </a:t>
            </a:r>
            <a:r>
              <a:rPr lang="en-US" dirty="0" err="1" smtClean="0"/>
              <a:t>rencontres</a:t>
            </a:r>
            <a:r>
              <a:rPr lang="en-US" dirty="0" smtClean="0"/>
              <a:t> de champions</a:t>
            </a:r>
            <a:endParaRPr lang="en-US" dirty="0"/>
          </a:p>
        </p:txBody>
      </p:sp>
      <p:pic>
        <p:nvPicPr>
          <p:cNvPr id="11" name="Picture 10" descr="CSCN_High Res Col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3" y="2236653"/>
            <a:ext cx="3175000" cy="1511300"/>
          </a:xfrm>
          <a:prstGeom prst="rect">
            <a:avLst/>
          </a:prstGeom>
        </p:spPr>
      </p:pic>
      <p:pic>
        <p:nvPicPr>
          <p:cNvPr id="12" name="Picture 11" descr="logo-cs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56" y="2236653"/>
            <a:ext cx="2575625" cy="1783125"/>
          </a:xfrm>
          <a:prstGeom prst="rect">
            <a:avLst/>
          </a:prstGeom>
        </p:spPr>
      </p:pic>
      <p:pic>
        <p:nvPicPr>
          <p:cNvPr id="3" name="Picture 2" descr="logoConseil N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6" y="4473786"/>
            <a:ext cx="2938674" cy="1427115"/>
          </a:xfrm>
          <a:prstGeom prst="rect">
            <a:avLst/>
          </a:prstGeom>
        </p:spPr>
      </p:pic>
      <p:pic>
        <p:nvPicPr>
          <p:cNvPr id="4" name="Picture 3" descr="logoFrancoSu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56" y="4384666"/>
            <a:ext cx="2402873" cy="16087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48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85040" cy="53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1" y="274638"/>
            <a:ext cx="8783445" cy="816974"/>
          </a:xfrm>
        </p:spPr>
        <p:txBody>
          <a:bodyPr>
            <a:noAutofit/>
          </a:bodyPr>
          <a:lstStyle/>
          <a:p>
            <a:pPr algn="l"/>
            <a:r>
              <a:rPr lang="fr-CA" sz="3600" dirty="0"/>
              <a:t>L’adresse du sondage : </a:t>
            </a: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</a:t>
            </a:r>
            <a:r>
              <a:rPr lang="fr-CA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://goo.gl/mtn4tj </a:t>
            </a:r>
            <a:r>
              <a:rPr lang="fr-CA" sz="3600" dirty="0"/>
              <a:t/>
            </a:r>
            <a:br>
              <a:rPr lang="fr-CA" sz="3600" dirty="0"/>
            </a:br>
            <a:r>
              <a:rPr lang="fr-CA" sz="3600" dirty="0"/>
              <a:t>Puis :</a:t>
            </a:r>
          </a:p>
        </p:txBody>
      </p:sp>
      <p:pic>
        <p:nvPicPr>
          <p:cNvPr id="3" name="Image 2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15616" y="1770844"/>
            <a:ext cx="65527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fr-CA" dirty="0"/>
              <a:t>Ensuite :</a:t>
            </a:r>
          </a:p>
        </p:txBody>
      </p:sp>
      <p:pic>
        <p:nvPicPr>
          <p:cNvPr id="4" name="Image 3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6127576" cy="371383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1520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dirty="0" smtClean="0"/>
              <a:t>Puis identifiez-vous.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75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A" dirty="0" smtClean="0"/>
              <a:t>Choisissez le programme de bienêtre :</a:t>
            </a:r>
            <a:endParaRPr lang="fr-CA" dirty="0"/>
          </a:p>
        </p:txBody>
      </p:sp>
      <p:pic>
        <p:nvPicPr>
          <p:cNvPr id="3" name="Image 2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03648" y="1484784"/>
            <a:ext cx="5911552" cy="37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ummer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8113</TotalTime>
  <Words>291</Words>
  <Application>Microsoft Office PowerPoint</Application>
  <PresentationFormat>Affichage à l'écran (4:3)</PresentationFormat>
  <Paragraphs>56</Paragraphs>
  <Slides>22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Summer</vt:lpstr>
      <vt:lpstr>    Comité provincial des communautés scolaires en santé </vt:lpstr>
      <vt:lpstr>Présentation PowerPoint</vt:lpstr>
      <vt:lpstr>Déjeuner des champions</vt:lpstr>
      <vt:lpstr>Formation en santé et bienêtre 2017-2018</vt:lpstr>
      <vt:lpstr>Bilan des rencontres de champions</vt:lpstr>
      <vt:lpstr>Présentation PowerPoint</vt:lpstr>
      <vt:lpstr>L’adresse du sondage :  https://goo.gl/mtn4tj  Puis :</vt:lpstr>
      <vt:lpstr>Ensuite :</vt:lpstr>
      <vt:lpstr>Choisissez le programme de bienêtre :</vt:lpstr>
      <vt:lpstr>Lisez l’ébauche de l’introduction au programme de bienêtre puis répondez aux questions suivantes, ajoutez des commentaires si vous le souhaitez : </vt:lpstr>
      <vt:lpstr>Étant donné le temps dont vous disposez, cliquez sur Suivant à la page suivante du sondage et vos réponses à la première partie seront soumises :</vt:lpstr>
      <vt:lpstr>Merci de votre participation!</vt:lpstr>
      <vt:lpstr>Sondage sur le besoin des enseignants</vt:lpstr>
      <vt:lpstr>Présentation PowerPoint</vt:lpstr>
      <vt:lpstr>Présentation PowerPoint</vt:lpstr>
      <vt:lpstr>Présentation PowerPoint</vt:lpstr>
      <vt:lpstr>Sondage sur les besoins des enseignants 2017</vt:lpstr>
      <vt:lpstr>    </vt:lpstr>
      <vt:lpstr>Session de travail sur les axes de la planification stratégique</vt:lpstr>
      <vt:lpstr>Tour de table des organismes partenaires</vt:lpstr>
      <vt:lpstr>Prochaines rencontres et suivis</vt:lpstr>
      <vt:lpstr>Merci !</vt:lpstr>
    </vt:vector>
  </TitlesOfParts>
  <Company>FSFA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EN ACTION </dc:title>
  <dc:creator>Monique Witzell</dc:creator>
  <cp:lastModifiedBy>FSFA</cp:lastModifiedBy>
  <cp:revision>142</cp:revision>
  <cp:lastPrinted>2016-02-03T17:22:23Z</cp:lastPrinted>
  <dcterms:created xsi:type="dcterms:W3CDTF">2013-11-14T20:14:12Z</dcterms:created>
  <dcterms:modified xsi:type="dcterms:W3CDTF">2017-05-25T20:19:29Z</dcterms:modified>
</cp:coreProperties>
</file>