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273" r:id="rId2"/>
    <p:sldId id="313" r:id="rId3"/>
    <p:sldId id="310" r:id="rId4"/>
    <p:sldId id="319" r:id="rId5"/>
    <p:sldId id="312" r:id="rId6"/>
    <p:sldId id="320" r:id="rId7"/>
    <p:sldId id="316" r:id="rId8"/>
    <p:sldId id="314" r:id="rId9"/>
    <p:sldId id="315" r:id="rId10"/>
    <p:sldId id="318" r:id="rId11"/>
    <p:sldId id="280" r:id="rId12"/>
    <p:sldId id="302" r:id="rId13"/>
    <p:sldId id="317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FAA669-5728-E440-9DA4-E96BF11DBE66}">
          <p14:sldIdLst>
            <p14:sldId id="273"/>
            <p14:sldId id="313"/>
            <p14:sldId id="310"/>
            <p14:sldId id="319"/>
            <p14:sldId id="312"/>
            <p14:sldId id="320"/>
            <p14:sldId id="316"/>
            <p14:sldId id="314"/>
            <p14:sldId id="315"/>
            <p14:sldId id="318"/>
            <p14:sldId id="280"/>
            <p14:sldId id="302"/>
            <p14:sldId id="317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6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3DDE-6665-5949-9F9E-739961F76666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52CD-9E76-414F-9908-51ED73E9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3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3187-52A5-AE45-90AD-632B9559CAAE}" type="datetimeFigureOut">
              <a:rPr lang="en-US" smtClean="0"/>
              <a:t>17-02-08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3188-1EEA-E548-ADC4-C5A7FE09662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52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6741" y="3590060"/>
            <a:ext cx="6313976" cy="491754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89CA5-69D1-4A42-9350-F51A23A826B1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ps-canada.ca/ecoles-axees-sur-la-promotion-de-la-sante/ressourc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305" y="94467"/>
            <a:ext cx="8216328" cy="2729030"/>
          </a:xfrm>
        </p:spPr>
        <p:txBody>
          <a:bodyPr>
            <a:noAutofit/>
          </a:bodyPr>
          <a:lstStyle/>
          <a:p>
            <a:r>
              <a:rPr lang="fr-CA" sz="4800" b="1" dirty="0" smtClean="0"/>
              <a:t/>
            </a:r>
            <a:br>
              <a:rPr lang="fr-CA" sz="4800" b="1" dirty="0" smtClean="0"/>
            </a:br>
            <a:r>
              <a:rPr lang="fr-CA" sz="4800" b="1" dirty="0" smtClean="0"/>
              <a:t/>
            </a:r>
            <a:br>
              <a:rPr lang="fr-CA" sz="4800" b="1" dirty="0" smtClean="0"/>
            </a:br>
            <a:r>
              <a:rPr lang="fr-CA" sz="4800" dirty="0"/>
              <a:t/>
            </a:r>
            <a:br>
              <a:rPr lang="fr-CA" sz="4800" dirty="0"/>
            </a:br>
            <a:r>
              <a:rPr lang="fr-CA" sz="4800" dirty="0" smtClean="0"/>
              <a:t/>
            </a:r>
            <a:br>
              <a:rPr lang="fr-CA" sz="4800" dirty="0" smtClean="0"/>
            </a:br>
            <a:r>
              <a:rPr lang="fr-CA" sz="4800" b="1" dirty="0" smtClean="0"/>
              <a:t>Comité provincial des communautés scolaires en santé</a:t>
            </a:r>
            <a:r>
              <a:rPr lang="fr-CA" sz="4800" dirty="0" smtClean="0"/>
              <a:t/>
            </a:r>
            <a:br>
              <a:rPr lang="fr-CA" sz="4800" dirty="0" smtClean="0"/>
            </a:br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4169599"/>
            <a:ext cx="6953784" cy="847618"/>
          </a:xfrm>
        </p:spPr>
        <p:txBody>
          <a:bodyPr/>
          <a:lstStyle/>
          <a:p>
            <a:r>
              <a:rPr lang="fr-CA" sz="2800" b="1" dirty="0" smtClean="0"/>
              <a:t>Mercredi 8 février 2017, Edmonton</a:t>
            </a:r>
            <a:endParaRPr lang="fr-CA" sz="2800" dirty="0"/>
          </a:p>
        </p:txBody>
      </p:sp>
      <p:pic>
        <p:nvPicPr>
          <p:cNvPr id="4" name="Picture 3" descr="Capture d’écran 2013-11-14 à 13.15.3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6000" r="2764"/>
          <a:stretch/>
        </p:blipFill>
        <p:spPr>
          <a:xfrm>
            <a:off x="5868144" y="5445224"/>
            <a:ext cx="2956909" cy="1286803"/>
          </a:xfrm>
          <a:prstGeom prst="rect">
            <a:avLst/>
          </a:prstGeom>
        </p:spPr>
      </p:pic>
      <p:pic>
        <p:nvPicPr>
          <p:cNvPr id="5" name="Picture 4" descr="FSFAnom_cmy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0354"/>
          <a:stretch/>
        </p:blipFill>
        <p:spPr>
          <a:xfrm>
            <a:off x="220402" y="5445224"/>
            <a:ext cx="2203964" cy="13036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35" y="5445224"/>
            <a:ext cx="2571340" cy="130366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8" name="Picture 5" descr="En_Actionseco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2" y="2229423"/>
            <a:ext cx="5068455" cy="15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TROUSSE DES ÉCOLES EN SANTÉ</a:t>
            </a:r>
            <a:endParaRPr lang="en-US" dirty="0"/>
          </a:p>
        </p:txBody>
      </p:sp>
      <p:pic>
        <p:nvPicPr>
          <p:cNvPr id="4" name="Content Placeholder 3" descr="Capture d’écran 2017-02-03 à 15.23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648"/>
          <a:stretch>
            <a:fillRect/>
          </a:stretch>
        </p:blipFill>
        <p:spPr>
          <a:xfrm>
            <a:off x="385335" y="1364514"/>
            <a:ext cx="8403615" cy="4985727"/>
          </a:xfrm>
        </p:spPr>
      </p:pic>
    </p:spTree>
    <p:extLst>
      <p:ext uri="{BB962C8B-B14F-4D97-AF65-F5344CB8AC3E}">
        <p14:creationId xmlns:p14="http://schemas.microsoft.com/office/powerpoint/2010/main" val="339924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429" y="724243"/>
            <a:ext cx="8721565" cy="509069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rgbClr val="FF9E40"/>
              </a:solidFill>
            </a:endParaRPr>
          </a:p>
        </p:txBody>
      </p:sp>
      <p:pic>
        <p:nvPicPr>
          <p:cNvPr id="2" name="Image 1" descr="WellnessFundt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3" y="178438"/>
            <a:ext cx="7185633" cy="350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583" y="3925605"/>
            <a:ext cx="7420153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4</a:t>
            </a:r>
            <a:r>
              <a:rPr lang="en-US" u="sng" dirty="0" smtClean="0"/>
              <a:t> types de subventions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School Jurisdiction Wellness Grant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Healthy Relationships and Positive Mental Wellness Grant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Healthy Food Environments in an Active School 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School Wellness Grants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927" y="6083570"/>
            <a:ext cx="615022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http://</a:t>
            </a:r>
            <a:r>
              <a:rPr lang="en-US" sz="2800" dirty="0" err="1"/>
              <a:t>wellnessfund.ualberta.ca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56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48" y="89646"/>
            <a:ext cx="8511661" cy="130635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Prochaines</a:t>
            </a:r>
            <a:r>
              <a:rPr lang="en-US" dirty="0" smtClean="0"/>
              <a:t> </a:t>
            </a:r>
            <a:r>
              <a:rPr lang="en-US" dirty="0" err="1" smtClean="0"/>
              <a:t>rencontres</a:t>
            </a:r>
            <a:r>
              <a:rPr lang="en-US" dirty="0" smtClean="0"/>
              <a:t> et </a:t>
            </a:r>
            <a:r>
              <a:rPr lang="en-US" dirty="0" err="1" smtClean="0"/>
              <a:t>suivis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48" y="1396004"/>
            <a:ext cx="8343737" cy="5132676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/>
              <a:t>Déjeuner</a:t>
            </a:r>
            <a:r>
              <a:rPr lang="en-US" sz="3200" b="1" dirty="0" smtClean="0"/>
              <a:t> des champions </a:t>
            </a:r>
            <a:r>
              <a:rPr lang="en-US" sz="3200" dirty="0" smtClean="0"/>
              <a:t>– 4 </a:t>
            </a:r>
            <a:r>
              <a:rPr lang="en-US" sz="3200" dirty="0" err="1" smtClean="0"/>
              <a:t>février</a:t>
            </a:r>
            <a:r>
              <a:rPr lang="en-US" sz="3200" dirty="0" smtClean="0"/>
              <a:t> 2016 de 7h30 </a:t>
            </a:r>
            <a:r>
              <a:rPr lang="en-US" sz="3200" dirty="0" err="1" smtClean="0"/>
              <a:t>à</a:t>
            </a:r>
            <a:r>
              <a:rPr lang="en-US" sz="3200" dirty="0"/>
              <a:t> </a:t>
            </a:r>
            <a:r>
              <a:rPr lang="en-US" sz="3200" dirty="0" smtClean="0"/>
              <a:t>8h45 au Shaw Conference Center</a:t>
            </a:r>
          </a:p>
          <a:p>
            <a:r>
              <a:rPr lang="en-US" sz="3200" b="1" dirty="0" smtClean="0"/>
              <a:t>NCTCA</a:t>
            </a:r>
            <a:r>
              <a:rPr lang="en-US" sz="3200" dirty="0" smtClean="0"/>
              <a:t> – Atelier de santé et </a:t>
            </a:r>
            <a:r>
              <a:rPr lang="en-US" sz="3200" dirty="0" err="1" smtClean="0"/>
              <a:t>bienêtre</a:t>
            </a:r>
            <a:r>
              <a:rPr lang="en-US" sz="3200" dirty="0" smtClean="0"/>
              <a:t> – 9 et 10 </a:t>
            </a:r>
            <a:r>
              <a:rPr lang="en-US" sz="3200" dirty="0" err="1" smtClean="0"/>
              <a:t>février</a:t>
            </a:r>
            <a:r>
              <a:rPr lang="en-US" sz="3200" dirty="0" smtClean="0"/>
              <a:t> 2017au Shaw Conference Center</a:t>
            </a:r>
          </a:p>
          <a:p>
            <a:r>
              <a:rPr lang="en-US" sz="3200" b="1" dirty="0" err="1" smtClean="0"/>
              <a:t>Rencontre</a:t>
            </a:r>
            <a:r>
              <a:rPr lang="en-US" sz="3200" b="1" dirty="0" smtClean="0"/>
              <a:t> des champions</a:t>
            </a:r>
            <a:r>
              <a:rPr lang="en-US" sz="3200" dirty="0" smtClean="0"/>
              <a:t> –</a:t>
            </a:r>
            <a:r>
              <a:rPr lang="en-US" sz="3200" dirty="0" smtClean="0">
                <a:solidFill>
                  <a:schemeClr val="accent2"/>
                </a:solidFill>
              </a:rPr>
              <a:t>Suggestions de dates pour </a:t>
            </a:r>
            <a:r>
              <a:rPr lang="en-US" sz="3200" dirty="0" err="1" smtClean="0">
                <a:solidFill>
                  <a:schemeClr val="accent2"/>
                </a:solidFill>
              </a:rPr>
              <a:t>chaque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conseil</a:t>
            </a:r>
            <a:endParaRPr lang="en-US" sz="3200" dirty="0" smtClean="0">
              <a:solidFill>
                <a:schemeClr val="accent2"/>
              </a:solidFill>
            </a:endParaRPr>
          </a:p>
          <a:p>
            <a:r>
              <a:rPr lang="en-US" sz="3200" b="1" dirty="0" err="1" smtClean="0"/>
              <a:t>Prochaine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rencontre</a:t>
            </a:r>
            <a:r>
              <a:rPr lang="en-US" sz="3200" b="1" dirty="0" smtClean="0"/>
              <a:t> du </a:t>
            </a:r>
            <a:r>
              <a:rPr lang="en-US" sz="3200" b="1" dirty="0" err="1" smtClean="0"/>
              <a:t>comité</a:t>
            </a:r>
            <a:r>
              <a:rPr lang="en-US" sz="3200" b="1" dirty="0" smtClean="0"/>
              <a:t> provincial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chemeClr val="accent2"/>
                </a:solidFill>
              </a:rPr>
              <a:t>25 </a:t>
            </a:r>
            <a:r>
              <a:rPr lang="en-US" sz="3200" dirty="0" err="1" smtClean="0">
                <a:solidFill>
                  <a:schemeClr val="accent2"/>
                </a:solidFill>
              </a:rPr>
              <a:t>mai</a:t>
            </a:r>
            <a:r>
              <a:rPr lang="en-US" sz="3200" dirty="0" smtClean="0">
                <a:solidFill>
                  <a:schemeClr val="accent2"/>
                </a:solidFill>
              </a:rPr>
              <a:t> 2017 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teliers de santé au NCTCA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01" y="1500967"/>
            <a:ext cx="8679584" cy="40860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Circuit de la nutrition (</a:t>
            </a:r>
            <a:r>
              <a:rPr lang="en-US" sz="2800" dirty="0" err="1" smtClean="0"/>
              <a:t>jeudi</a:t>
            </a:r>
            <a:r>
              <a:rPr lang="en-US" sz="2800" dirty="0" smtClean="0"/>
              <a:t> 9h </a:t>
            </a:r>
            <a:r>
              <a:rPr lang="en-US" sz="2800" dirty="0" err="1" smtClean="0"/>
              <a:t>à</a:t>
            </a:r>
            <a:r>
              <a:rPr lang="en-US" sz="2800" dirty="0" smtClean="0"/>
              <a:t> 10h45)</a:t>
            </a:r>
          </a:p>
          <a:p>
            <a:r>
              <a:rPr lang="en-US" sz="2800" dirty="0" smtClean="0"/>
              <a:t> La </a:t>
            </a:r>
            <a:r>
              <a:rPr lang="en-US" sz="2800" dirty="0" err="1" smtClean="0"/>
              <a:t>diversité</a:t>
            </a:r>
            <a:r>
              <a:rPr lang="en-US" sz="2800" dirty="0" smtClean="0"/>
              <a:t> </a:t>
            </a:r>
            <a:r>
              <a:rPr lang="en-US" sz="2800" dirty="0" err="1" smtClean="0"/>
              <a:t>sexuelle</a:t>
            </a:r>
            <a:r>
              <a:rPr lang="en-US" sz="2800" dirty="0" smtClean="0"/>
              <a:t> (</a:t>
            </a:r>
            <a:r>
              <a:rPr lang="en-US" sz="2800" dirty="0" err="1" smtClean="0"/>
              <a:t>jeudi</a:t>
            </a:r>
            <a:r>
              <a:rPr lang="en-US" sz="2800" dirty="0"/>
              <a:t> </a:t>
            </a:r>
            <a:r>
              <a:rPr lang="en-US" sz="2800" dirty="0" smtClean="0"/>
              <a:t>13h30 </a:t>
            </a:r>
            <a:r>
              <a:rPr lang="en-US" sz="2800" dirty="0" err="1" smtClean="0"/>
              <a:t>à</a:t>
            </a:r>
            <a:r>
              <a:rPr lang="en-US" sz="2800" dirty="0" smtClean="0"/>
              <a:t> 14h30)</a:t>
            </a:r>
          </a:p>
          <a:p>
            <a:r>
              <a:rPr lang="en-US" sz="2800" dirty="0" smtClean="0"/>
              <a:t> Comment </a:t>
            </a:r>
            <a:r>
              <a:rPr lang="en-US" sz="2800" dirty="0" err="1" smtClean="0"/>
              <a:t>faites-vous</a:t>
            </a:r>
            <a:r>
              <a:rPr lang="en-US" sz="2800" dirty="0" smtClean="0"/>
              <a:t> </a:t>
            </a:r>
            <a:r>
              <a:rPr lang="en-US" sz="2800" dirty="0" err="1" smtClean="0"/>
              <a:t>vos</a:t>
            </a:r>
            <a:r>
              <a:rPr lang="en-US" sz="2800" dirty="0" smtClean="0"/>
              <a:t> cupcakes? (</a:t>
            </a:r>
            <a:r>
              <a:rPr lang="en-US" sz="2800" dirty="0" err="1" smtClean="0"/>
              <a:t>jeudi</a:t>
            </a:r>
            <a:r>
              <a:rPr lang="en-US" sz="2800" dirty="0" smtClean="0"/>
              <a:t> 12h30 </a:t>
            </a:r>
            <a:r>
              <a:rPr lang="en-US" sz="2800" dirty="0" err="1" smtClean="0"/>
              <a:t>à</a:t>
            </a:r>
            <a:r>
              <a:rPr lang="en-US" sz="2800" dirty="0" smtClean="0"/>
              <a:t> 15h30)</a:t>
            </a:r>
          </a:p>
          <a:p>
            <a:r>
              <a:rPr lang="fr-CA" sz="2800" dirty="0" smtClean="0"/>
              <a:t> Bouge et Joue grâce à la </a:t>
            </a:r>
            <a:r>
              <a:rPr lang="fr-CA" sz="2800" dirty="0" err="1" smtClean="0"/>
              <a:t>littératie</a:t>
            </a:r>
            <a:r>
              <a:rPr lang="fr-CA" sz="2800" dirty="0" smtClean="0"/>
              <a:t> physique (vendredi 9h à 12h)</a:t>
            </a:r>
            <a:endParaRPr lang="fr-CA" sz="28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1" y="5950020"/>
            <a:ext cx="1915883" cy="59391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7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59" y="5856712"/>
            <a:ext cx="1134161" cy="7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03" y="5764823"/>
            <a:ext cx="1289494" cy="8001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Image 3" descr="FJA_cmy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587023"/>
            <a:ext cx="782320" cy="977900"/>
          </a:xfrm>
          <a:prstGeom prst="rect">
            <a:avLst/>
          </a:prstGeom>
        </p:spPr>
      </p:pic>
      <p:pic>
        <p:nvPicPr>
          <p:cNvPr id="6" name="Image 5" descr="ConseilPetit_50pourc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78" y="5844850"/>
            <a:ext cx="1257469" cy="6019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3694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pic>
        <p:nvPicPr>
          <p:cNvPr id="4" name="Picture 4" descr="FSFAnom_cmyk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504"/>
          <a:stretch/>
        </p:blipFill>
        <p:spPr>
          <a:xfrm>
            <a:off x="1367315" y="1600200"/>
            <a:ext cx="6821009" cy="40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005" y="2325353"/>
            <a:ext cx="7583488" cy="1143000"/>
          </a:xfrm>
        </p:spPr>
        <p:txBody>
          <a:bodyPr/>
          <a:lstStyle/>
          <a:p>
            <a:r>
              <a:rPr lang="fr-FR" dirty="0" smtClean="0"/>
              <a:t>Tour de table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4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7-01-31 à 9.3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5" y="1007642"/>
            <a:ext cx="8757424" cy="49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Directive administrative</a:t>
            </a:r>
            <a:endParaRPr lang="en-US" dirty="0"/>
          </a:p>
        </p:txBody>
      </p:sp>
      <p:pic>
        <p:nvPicPr>
          <p:cNvPr id="4" name="Picture 3" descr="Capture d’écran 2017-02-06 à 15.5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1" y="1055600"/>
            <a:ext cx="8543146" cy="51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953" y="167941"/>
            <a:ext cx="8637603" cy="129018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Conférence</a:t>
            </a:r>
            <a:r>
              <a:rPr lang="en-US" dirty="0" smtClean="0"/>
              <a:t> Shaping the Future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Kananaskis</a:t>
            </a:r>
            <a:r>
              <a:rPr lang="en-US" dirty="0" smtClean="0"/>
              <a:t> – </a:t>
            </a:r>
            <a:r>
              <a:rPr lang="en-US" dirty="0" err="1" smtClean="0"/>
              <a:t>janvier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6759" y="2148031"/>
            <a:ext cx="3227575" cy="239504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13 participants </a:t>
            </a:r>
            <a:r>
              <a:rPr lang="en-US" dirty="0" smtClean="0"/>
              <a:t>(</a:t>
            </a:r>
            <a:r>
              <a:rPr lang="en-US" dirty="0" err="1" smtClean="0"/>
              <a:t>enseignants</a:t>
            </a:r>
            <a:r>
              <a:rPr lang="en-US" dirty="0" smtClean="0"/>
              <a:t>, </a:t>
            </a:r>
            <a:r>
              <a:rPr lang="en-US" dirty="0" err="1" smtClean="0"/>
              <a:t>administrateurs</a:t>
            </a:r>
            <a:r>
              <a:rPr lang="en-US" dirty="0" smtClean="0"/>
              <a:t> et </a:t>
            </a:r>
            <a:r>
              <a:rPr lang="en-US" dirty="0" err="1" smtClean="0"/>
              <a:t>agentes</a:t>
            </a:r>
            <a:r>
              <a:rPr lang="en-US" dirty="0" smtClean="0"/>
              <a:t> de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communautaire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Content Placeholder 1" descr="IMG_4725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>
            <a:fillRect/>
          </a:stretch>
        </p:blipFill>
        <p:spPr>
          <a:xfrm>
            <a:off x="3956715" y="1657553"/>
            <a:ext cx="2581836" cy="2908408"/>
          </a:xfrm>
          <a:prstGeom prst="rect">
            <a:avLst/>
          </a:prstGeom>
        </p:spPr>
      </p:pic>
      <p:pic>
        <p:nvPicPr>
          <p:cNvPr id="3" name="Picture 2" descr="IMG_47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77" y="3885052"/>
            <a:ext cx="3832726" cy="2874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19" y="4543074"/>
            <a:ext cx="1724061" cy="1936616"/>
          </a:xfrm>
          <a:prstGeom prst="rect">
            <a:avLst/>
          </a:prstGeom>
          <a:solidFill>
            <a:srgbClr val="34B32A"/>
          </a:solidFill>
        </p:spPr>
      </p:pic>
    </p:spTree>
    <p:extLst>
      <p:ext uri="{BB962C8B-B14F-4D97-AF65-F5344CB8AC3E}">
        <p14:creationId xmlns:p14="http://schemas.microsoft.com/office/powerpoint/2010/main" val="29764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567" y="1747148"/>
            <a:ext cx="3682616" cy="3563964"/>
          </a:xfrm>
        </p:spPr>
        <p:txBody>
          <a:bodyPr/>
          <a:lstStyle/>
          <a:p>
            <a:r>
              <a:rPr lang="en-US" dirty="0" smtClean="0"/>
              <a:t>Module </a:t>
            </a:r>
            <a:r>
              <a:rPr lang="en-US" dirty="0" err="1" smtClean="0"/>
              <a:t>d’apprentissage</a:t>
            </a:r>
            <a:r>
              <a:rPr lang="en-US" dirty="0" smtClean="0"/>
              <a:t> en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écoles</a:t>
            </a:r>
            <a:r>
              <a:rPr lang="en-US" dirty="0" smtClean="0"/>
              <a:t> en santé</a:t>
            </a:r>
          </a:p>
          <a:p>
            <a:endParaRPr lang="en-US" dirty="0"/>
          </a:p>
          <a:p>
            <a:r>
              <a:rPr lang="en-US" dirty="0" err="1" smtClean="0"/>
              <a:t>Voir</a:t>
            </a:r>
            <a:r>
              <a:rPr lang="en-US" dirty="0" smtClean="0"/>
              <a:t> les </a:t>
            </a:r>
            <a:r>
              <a:rPr lang="en-US" dirty="0"/>
              <a:t>4 modules - </a:t>
            </a:r>
            <a:r>
              <a:rPr lang="en-US" dirty="0">
                <a:hlinkClick r:id="rId2"/>
              </a:rPr>
              <a:t>http://www.eps-canada.ca/ecoles-axees-sur-la-promotion-de-la-sante/</a:t>
            </a:r>
            <a:r>
              <a:rPr lang="en-US" dirty="0" smtClean="0">
                <a:hlinkClick r:id="rId2"/>
              </a:rPr>
              <a:t>ressources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apture d’écran 2017-02-08 à 11.11.10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23" b="-30223"/>
          <a:stretch>
            <a:fillRect/>
          </a:stretch>
        </p:blipFill>
        <p:spPr>
          <a:xfrm>
            <a:off x="4030183" y="398858"/>
            <a:ext cx="4847700" cy="5890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205" y="173617"/>
            <a:ext cx="4842715" cy="12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67909" cy="1453069"/>
          </a:xfrm>
        </p:spPr>
        <p:txBody>
          <a:bodyPr/>
          <a:lstStyle/>
          <a:p>
            <a:r>
              <a:rPr lang="fr-FR" sz="4000" dirty="0" smtClean="0">
                <a:solidFill>
                  <a:srgbClr val="DDF53D"/>
                </a:solidFill>
              </a:rPr>
              <a:t>Axe 2 </a:t>
            </a:r>
            <a:r>
              <a:rPr lang="mr-IN" sz="4000" dirty="0" smtClean="0">
                <a:solidFill>
                  <a:srgbClr val="DDF53D"/>
                </a:solidFill>
              </a:rPr>
              <a:t>–</a:t>
            </a:r>
            <a:r>
              <a:rPr lang="fr-FR" sz="4000" dirty="0" smtClean="0">
                <a:solidFill>
                  <a:srgbClr val="DDF53D"/>
                </a:solidFill>
              </a:rPr>
              <a:t> Éducation et formation</a:t>
            </a:r>
            <a:endParaRPr lang="fr-FR" sz="4000" dirty="0">
              <a:solidFill>
                <a:srgbClr val="DDF53D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92107" y="1836848"/>
            <a:ext cx="8072030" cy="408305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L</a:t>
            </a:r>
            <a:r>
              <a:rPr lang="en-US" sz="3200" dirty="0" smtClean="0">
                <a:effectLst/>
              </a:rPr>
              <a:t>a </a:t>
            </a:r>
            <a:r>
              <a:rPr lang="en-US" sz="3200" dirty="0" err="1">
                <a:effectLst/>
              </a:rPr>
              <a:t>mise</a:t>
            </a:r>
            <a:r>
              <a:rPr lang="en-US" sz="3200" dirty="0">
                <a:effectLst/>
              </a:rPr>
              <a:t> en place </a:t>
            </a:r>
            <a:r>
              <a:rPr lang="en-US" sz="3200" dirty="0" err="1">
                <a:effectLst/>
              </a:rPr>
              <a:t>d’une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conférence</a:t>
            </a:r>
            <a:r>
              <a:rPr lang="en-US" sz="3200" dirty="0">
                <a:effectLst/>
              </a:rPr>
              <a:t> francophone </a:t>
            </a:r>
            <a:r>
              <a:rPr lang="en-US" sz="3200" dirty="0" err="1">
                <a:effectLst/>
              </a:rPr>
              <a:t>comme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celle</a:t>
            </a:r>
            <a:r>
              <a:rPr lang="en-US" sz="3200" dirty="0">
                <a:effectLst/>
              </a:rPr>
              <a:t> de «Shaping the Future» pour </a:t>
            </a:r>
            <a:r>
              <a:rPr lang="en-US" sz="3200" dirty="0" err="1">
                <a:effectLst/>
              </a:rPr>
              <a:t>développer</a:t>
            </a:r>
            <a:r>
              <a:rPr lang="en-US" sz="3200" dirty="0">
                <a:effectLst/>
              </a:rPr>
              <a:t> la </a:t>
            </a:r>
            <a:r>
              <a:rPr lang="en-US" sz="3200" dirty="0" err="1">
                <a:effectLst/>
              </a:rPr>
              <a:t>capacité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nos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intervenants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communautaires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autant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que</a:t>
            </a:r>
            <a:r>
              <a:rPr lang="en-US" sz="3200" dirty="0">
                <a:effectLst/>
              </a:rPr>
              <a:t> chez </a:t>
            </a:r>
            <a:r>
              <a:rPr lang="en-US" sz="3200" dirty="0" err="1">
                <a:effectLst/>
              </a:rPr>
              <a:t>nos</a:t>
            </a:r>
            <a:r>
              <a:rPr lang="en-US" sz="3200" dirty="0">
                <a:effectLst/>
              </a:rPr>
              <a:t> divers </a:t>
            </a:r>
            <a:r>
              <a:rPr lang="en-US" sz="3200" dirty="0" err="1" smtClean="0">
                <a:effectLst/>
              </a:rPr>
              <a:t>partenaires</a:t>
            </a:r>
            <a:r>
              <a:rPr lang="en-US" sz="3200" dirty="0" smtClean="0">
                <a:effectLst/>
              </a:rPr>
              <a:t> de la santé?</a:t>
            </a:r>
            <a:r>
              <a:rPr lang="en-CA" sz="3200" dirty="0" smtClean="0">
                <a:effectLst/>
              </a:rPr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9746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36" y="241342"/>
            <a:ext cx="8048977" cy="775690"/>
          </a:xfrm>
        </p:spPr>
        <p:txBody>
          <a:bodyPr>
            <a:normAutofit fontScale="90000"/>
          </a:bodyPr>
          <a:lstStyle/>
          <a:p>
            <a:r>
              <a:rPr lang="en-US" dirty="0"/>
              <a:t>Forum de la santé en Alberta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41392" y="1017032"/>
            <a:ext cx="8669088" cy="576355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A" b="1" dirty="0">
                <a:solidFill>
                  <a:srgbClr val="000000"/>
                </a:solidFill>
                <a:effectLst/>
              </a:rPr>
              <a:t>Dates – </a:t>
            </a:r>
            <a:r>
              <a:rPr lang="fr-CA" b="1" dirty="0" smtClean="0">
                <a:solidFill>
                  <a:srgbClr val="000000"/>
                </a:solidFill>
                <a:effectLst/>
              </a:rPr>
              <a:t>entre janvier </a:t>
            </a:r>
            <a:r>
              <a:rPr lang="fr-CA" b="1" dirty="0">
                <a:solidFill>
                  <a:srgbClr val="000000"/>
                </a:solidFill>
                <a:effectLst/>
              </a:rPr>
              <a:t>et mars 2018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fr-CA" dirty="0">
                <a:solidFill>
                  <a:srgbClr val="000000"/>
                </a:solidFill>
                <a:effectLst/>
              </a:rPr>
              <a:t>Est-ce qu’il y a des dates que nous </a:t>
            </a:r>
            <a:r>
              <a:rPr lang="fr-CA" u="sng" dirty="0">
                <a:solidFill>
                  <a:srgbClr val="000000"/>
                </a:solidFill>
                <a:effectLst/>
              </a:rPr>
              <a:t>ne devrions pas</a:t>
            </a:r>
            <a:r>
              <a:rPr lang="fr-CA" dirty="0">
                <a:solidFill>
                  <a:srgbClr val="000000"/>
                </a:solidFill>
                <a:effectLst/>
              </a:rPr>
              <a:t> considérer?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fr-CA" dirty="0">
                <a:solidFill>
                  <a:srgbClr val="000000"/>
                </a:solidFill>
                <a:effectLst/>
              </a:rPr>
              <a:t>Quel est le meilleur temps entre janvier et mars 2018</a:t>
            </a:r>
            <a:r>
              <a:rPr lang="fr-CA" dirty="0" smtClean="0">
                <a:solidFill>
                  <a:srgbClr val="000000"/>
                </a:solidFill>
                <a:effectLst/>
              </a:rPr>
              <a:t>?</a:t>
            </a:r>
            <a:r>
              <a:rPr lang="fr-CA" dirty="0">
                <a:solidFill>
                  <a:srgbClr val="000000"/>
                </a:solidFill>
                <a:effectLst/>
              </a:rPr>
              <a:t> 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fr-CA" b="1" dirty="0">
                <a:solidFill>
                  <a:srgbClr val="000000"/>
                </a:solidFill>
                <a:effectLst/>
              </a:rPr>
              <a:t>Thèmes et slogan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fr-CA" dirty="0">
                <a:solidFill>
                  <a:srgbClr val="000000"/>
                </a:solidFill>
                <a:effectLst/>
              </a:rPr>
              <a:t>Idées de thèmes du forum avec un </a:t>
            </a:r>
            <a:r>
              <a:rPr lang="fr-CA" dirty="0" smtClean="0">
                <a:solidFill>
                  <a:srgbClr val="000000"/>
                </a:solidFill>
                <a:effectLst/>
              </a:rPr>
              <a:t>slogan</a:t>
            </a:r>
            <a:r>
              <a:rPr lang="fr-CA" dirty="0">
                <a:solidFill>
                  <a:srgbClr val="000000"/>
                </a:solidFill>
                <a:effectLst/>
              </a:rPr>
              <a:t> 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fr-CA" b="1" dirty="0">
                <a:solidFill>
                  <a:srgbClr val="000000"/>
                </a:solidFill>
                <a:effectLst/>
              </a:rPr>
              <a:t>Endroit?  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fr-CA" dirty="0">
                <a:solidFill>
                  <a:srgbClr val="000000"/>
                </a:solidFill>
                <a:effectLst/>
              </a:rPr>
              <a:t>Idées du lieu que nous pourrions accueillir le Forum (Edmonton et environs</a:t>
            </a:r>
            <a:r>
              <a:rPr lang="fr-CA" dirty="0" smtClean="0">
                <a:solidFill>
                  <a:srgbClr val="000000"/>
                </a:solidFill>
                <a:effectLst/>
              </a:rPr>
              <a:t>)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fr-CA" b="1" dirty="0">
                <a:solidFill>
                  <a:srgbClr val="000000"/>
                </a:solidFill>
                <a:effectLst/>
              </a:rPr>
              <a:t>Programmation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pPr lvl="0"/>
            <a:r>
              <a:rPr lang="fr-CA" dirty="0">
                <a:solidFill>
                  <a:srgbClr val="000000"/>
                </a:solidFill>
                <a:effectLst/>
              </a:rPr>
              <a:t>Idées d’ateliers?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pPr lvl="0"/>
            <a:r>
              <a:rPr lang="fr-CA" dirty="0">
                <a:solidFill>
                  <a:srgbClr val="000000"/>
                </a:solidFill>
                <a:effectLst/>
              </a:rPr>
              <a:t>Idées de conférencier?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rgbClr val="000000"/>
                </a:solidFill>
                <a:effectLst/>
              </a:rPr>
              <a:t>Autres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fr-CA" dirty="0">
                <a:solidFill>
                  <a:srgbClr val="000000"/>
                </a:solidFill>
                <a:effectLst/>
              </a:rPr>
              <a:t>Veuillez nous indiquer autres sujets que vous n’avez pas abordés</a:t>
            </a:r>
            <a:r>
              <a:rPr lang="fr-CA" dirty="0" smtClean="0">
                <a:solidFill>
                  <a:srgbClr val="000000"/>
                </a:solidFill>
                <a:effectLst/>
              </a:rPr>
              <a:t>?</a:t>
            </a:r>
            <a:r>
              <a:rPr lang="fr-CA" dirty="0">
                <a:solidFill>
                  <a:srgbClr val="000000"/>
                </a:solidFill>
                <a:effectLst/>
              </a:rPr>
              <a:t> </a:t>
            </a:r>
            <a:endParaRPr lang="en-CA" dirty="0">
              <a:solidFill>
                <a:srgbClr val="000000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36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41" y="766227"/>
            <a:ext cx="7923924" cy="4910429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3 </a:t>
            </a:r>
            <a:r>
              <a:rPr lang="en-US" sz="4000" dirty="0" err="1" smtClean="0">
                <a:solidFill>
                  <a:schemeClr val="tx1"/>
                </a:solidFill>
              </a:rPr>
              <a:t>différents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groupes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clientèle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Communautaire</a:t>
            </a:r>
            <a:endParaRPr lang="en-US" sz="4000" dirty="0" smtClean="0">
              <a:solidFill>
                <a:schemeClr val="tx1"/>
              </a:solidFill>
            </a:endParaRP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Éducateur</a:t>
            </a:r>
            <a:r>
              <a:rPr lang="en-US" sz="4000" dirty="0" smtClean="0">
                <a:solidFill>
                  <a:schemeClr val="tx1"/>
                </a:solidFill>
              </a:rPr>
              <a:t> et </a:t>
            </a:r>
            <a:r>
              <a:rPr lang="en-US" sz="4000" dirty="0" err="1" smtClean="0">
                <a:solidFill>
                  <a:schemeClr val="tx1"/>
                </a:solidFill>
              </a:rPr>
              <a:t>administrateur</a:t>
            </a:r>
            <a:endParaRPr lang="en-US" sz="4000" dirty="0" smtClean="0">
              <a:solidFill>
                <a:schemeClr val="tx1"/>
              </a:solidFill>
            </a:endParaRP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Jeunesse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94" y="6105008"/>
            <a:ext cx="621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F53D"/>
                </a:solidFill>
              </a:rPr>
              <a:t>Merci de nous </a:t>
            </a:r>
            <a:r>
              <a:rPr lang="en-US" sz="2400" b="1" dirty="0" err="1" smtClean="0">
                <a:solidFill>
                  <a:srgbClr val="DDF53D"/>
                </a:solidFill>
              </a:rPr>
              <a:t>donner</a:t>
            </a:r>
            <a:r>
              <a:rPr lang="en-US" sz="2400" b="1" dirty="0" smtClean="0">
                <a:solidFill>
                  <a:srgbClr val="DDF53D"/>
                </a:solidFill>
              </a:rPr>
              <a:t> </a:t>
            </a:r>
            <a:r>
              <a:rPr lang="en-US" sz="2400" b="1" dirty="0" err="1" smtClean="0">
                <a:solidFill>
                  <a:srgbClr val="DDF53D"/>
                </a:solidFill>
              </a:rPr>
              <a:t>votre</a:t>
            </a:r>
            <a:r>
              <a:rPr lang="en-US" sz="2400" b="1" dirty="0" smtClean="0">
                <a:solidFill>
                  <a:srgbClr val="DDF53D"/>
                </a:solidFill>
              </a:rPr>
              <a:t> </a:t>
            </a:r>
            <a:r>
              <a:rPr lang="en-US" sz="2400" b="1" dirty="0" err="1" smtClean="0">
                <a:solidFill>
                  <a:srgbClr val="DDF53D"/>
                </a:solidFill>
              </a:rPr>
              <a:t>rétroaction</a:t>
            </a:r>
            <a:r>
              <a:rPr lang="en-US" sz="2400" b="1" dirty="0" smtClean="0">
                <a:solidFill>
                  <a:srgbClr val="DDF53D"/>
                </a:solidFill>
              </a:rPr>
              <a:t>!</a:t>
            </a:r>
            <a:endParaRPr lang="en-US" sz="2400" b="1" dirty="0">
              <a:solidFill>
                <a:srgbClr val="DD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9043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6414</TotalTime>
  <Words>322</Words>
  <Application>Microsoft Macintosh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    Comité provincial des communautés scolaires en santé </vt:lpstr>
      <vt:lpstr>Tour de table </vt:lpstr>
      <vt:lpstr>PowerPoint Presentation</vt:lpstr>
      <vt:lpstr>Directive administrative</vt:lpstr>
      <vt:lpstr>Conférence Shaping the Future à Kananaskis – janvier 2017</vt:lpstr>
      <vt:lpstr>PowerPoint Presentation</vt:lpstr>
      <vt:lpstr>Axe 2 – Éducation et formation</vt:lpstr>
      <vt:lpstr>Forum de la santé en Alberta</vt:lpstr>
      <vt:lpstr>PowerPoint Presentation</vt:lpstr>
      <vt:lpstr>TROUSSE DES ÉCOLES EN SANTÉ</vt:lpstr>
      <vt:lpstr>    </vt:lpstr>
      <vt:lpstr>Prochaines rencontres et suivis</vt:lpstr>
      <vt:lpstr>Ateliers de santé au NCTCA</vt:lpstr>
      <vt:lpstr>Merci !</vt:lpstr>
    </vt:vector>
  </TitlesOfParts>
  <Company>FSFA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EN ACTION </dc:title>
  <dc:creator>Monique Witzell</dc:creator>
  <cp:lastModifiedBy>Renee L Gauvreau</cp:lastModifiedBy>
  <cp:revision>119</cp:revision>
  <cp:lastPrinted>2016-02-03T17:22:23Z</cp:lastPrinted>
  <dcterms:created xsi:type="dcterms:W3CDTF">2013-11-14T20:14:12Z</dcterms:created>
  <dcterms:modified xsi:type="dcterms:W3CDTF">2017-02-08T18:14:07Z</dcterms:modified>
</cp:coreProperties>
</file>