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4" r:id="rId1"/>
  </p:sldMasterIdLst>
  <p:notesMasterIdLst>
    <p:notesMasterId r:id="rId15"/>
  </p:notesMasterIdLst>
  <p:sldIdLst>
    <p:sldId id="259" r:id="rId2"/>
    <p:sldId id="290" r:id="rId3"/>
    <p:sldId id="291" r:id="rId4"/>
    <p:sldId id="292" r:id="rId5"/>
    <p:sldId id="293" r:id="rId6"/>
    <p:sldId id="296" r:id="rId7"/>
    <p:sldId id="294" r:id="rId8"/>
    <p:sldId id="283" r:id="rId9"/>
    <p:sldId id="263" r:id="rId10"/>
    <p:sldId id="265" r:id="rId11"/>
    <p:sldId id="274" r:id="rId12"/>
    <p:sldId id="284" r:id="rId13"/>
    <p:sldId id="295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-98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D55F70-D9A0-B043-9E2A-A4D804600D7D}" type="datetimeFigureOut">
              <a:rPr lang="en-US" smtClean="0"/>
              <a:t>17-01-23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0FCB1B-0C9E-A847-86B5-488BDD6FE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2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FCB1B-0C9E-A847-86B5-488BDD6FE9E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4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Vidéo</a:t>
            </a:r>
            <a:r>
              <a:rPr lang="en-US" dirty="0" smtClean="0"/>
              <a:t> de la FSFA</a:t>
            </a:r>
            <a:r>
              <a:rPr lang="en-US" baseline="0" dirty="0" smtClean="0"/>
              <a:t> - </a:t>
            </a:r>
            <a:r>
              <a:rPr lang="en-US" dirty="0" smtClean="0"/>
              <a:t>https://</a:t>
            </a:r>
            <a:r>
              <a:rPr lang="en-US" dirty="0" err="1" smtClean="0"/>
              <a:t>photos.google.com</a:t>
            </a:r>
            <a:r>
              <a:rPr lang="en-US" dirty="0" smtClean="0"/>
              <a:t>/share/AF1QipPgpYT8FJs_-A4Kdf8gRrIS8GVdHiH6ux3qLOGzTqAkzwVSmxUQ3-zEvz8mh86cTQ/photo/AF1QipMbv3P79XyS61nx6mpihgJEQK6Z-fnNpkMwH-_k?key=bWRpZlA4ZjJsWWJzdGRIMG5TSkVmY3h6OTZPRVBB</a:t>
            </a:r>
          </a:p>
          <a:p>
            <a:endParaRPr lang="en-US" dirty="0" smtClean="0"/>
          </a:p>
          <a:p>
            <a:r>
              <a:rPr lang="en-US" dirty="0" err="1" smtClean="0"/>
              <a:t>Vidéo</a:t>
            </a:r>
            <a:r>
              <a:rPr lang="en-US" dirty="0" smtClean="0"/>
              <a:t> de Radio-Canada - https://</a:t>
            </a:r>
            <a:r>
              <a:rPr lang="en-US" dirty="0" err="1" smtClean="0"/>
              <a:t>www.facebook.com</a:t>
            </a:r>
            <a:r>
              <a:rPr lang="en-US" dirty="0" smtClean="0"/>
              <a:t>/</a:t>
            </a:r>
            <a:r>
              <a:rPr lang="en-US" dirty="0" err="1" smtClean="0"/>
              <a:t>icialberta</a:t>
            </a:r>
            <a:r>
              <a:rPr lang="en-US" dirty="0" smtClean="0"/>
              <a:t>/videos/1092136397502798/?</a:t>
            </a:r>
            <a:r>
              <a:rPr lang="en-US" dirty="0" err="1" smtClean="0"/>
              <a:t>hc_ref</a:t>
            </a:r>
            <a:r>
              <a:rPr lang="en-US" dirty="0" smtClean="0"/>
              <a:t>=PAGES_TIMELINE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0FCB1B-0C9E-A847-86B5-488BDD6FE9E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85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3776472"/>
            <a:ext cx="7196328" cy="147002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" y="5257800"/>
            <a:ext cx="7196328" cy="98755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Wingdings 2" pitchFamily="18" charset="2"/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E81AF-1BE6-A547-B1D4-C0EF3148F7E5}" type="datetimeFigureOut">
              <a:rPr lang="en-US" smtClean="0"/>
              <a:t>17-01-23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267200"/>
            <a:ext cx="7612063" cy="1100138"/>
          </a:xfrm>
        </p:spPr>
        <p:txBody>
          <a:bodyPr anchor="b"/>
          <a:lstStyle>
            <a:lvl1pPr algn="ctr">
              <a:defRPr sz="4400" b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fr-CA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4040">
            <a:off x="1779080" y="450465"/>
            <a:ext cx="5486400" cy="3626214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A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75" y="5443538"/>
            <a:ext cx="7612063" cy="804862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E81AF-1BE6-A547-B1D4-C0EF3148F7E5}" type="datetimeFigureOut">
              <a:rPr lang="en-US" smtClean="0"/>
              <a:t>17-01-23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3F9A8-810B-4042-97A5-86A6AB026C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CA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CF3E81AF-1BE6-A547-B1D4-C0EF3148F7E5}" type="datetimeFigureOut">
              <a:rPr lang="en-US" smtClean="0"/>
              <a:t>17-01-23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5C3F9A8-810B-4042-97A5-86A6AB026C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4082874" y="3187732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fr-CA" smtClean="0"/>
              <a:t>Drag picture to placeholder or click icon to add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4623469" y="338031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fr-CA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E81AF-1BE6-A547-B1D4-C0EF3148F7E5}" type="datetimeFigureOut">
              <a:rPr lang="en-US" smtClean="0"/>
              <a:t>17-01-23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3F9A8-810B-4042-97A5-86A6AB026C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457200"/>
            <a:ext cx="1497106" cy="5810250"/>
          </a:xfrm>
        </p:spPr>
        <p:txBody>
          <a:bodyPr vert="eaVert"/>
          <a:lstStyle/>
          <a:p>
            <a:r>
              <a:rPr lang="fr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6888" y="457200"/>
            <a:ext cx="6513511" cy="581025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E81AF-1BE6-A547-B1D4-C0EF3148F7E5}" type="datetimeFigureOut">
              <a:rPr lang="en-US" smtClean="0"/>
              <a:t>17-01-23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3F9A8-810B-4042-97A5-86A6AB026C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E81AF-1BE6-A547-B1D4-C0EF3148F7E5}" type="datetimeFigureOut">
              <a:rPr lang="en-US" smtClean="0"/>
              <a:t>17-01-23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3F9A8-810B-4042-97A5-86A6AB026C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889" y="3774328"/>
            <a:ext cx="7199311" cy="1470025"/>
          </a:xfrm>
        </p:spPr>
        <p:txBody>
          <a:bodyPr anchor="b" anchorCtr="0"/>
          <a:lstStyle>
            <a:lvl1pPr algn="l">
              <a:defRPr sz="4800"/>
            </a:lvl1pPr>
          </a:lstStyle>
          <a:p>
            <a:r>
              <a:rPr lang="fr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8" y="5257800"/>
            <a:ext cx="7199312" cy="9906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E81AF-1BE6-A547-B1D4-C0EF3148F7E5}" type="datetimeFigureOut">
              <a:rPr lang="en-US" smtClean="0"/>
              <a:t>17-01-23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 rot="504148">
            <a:off x="4493544" y="555043"/>
            <a:ext cx="4142460" cy="308539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fr-CA" smtClean="0"/>
              <a:t>Drag picture to placeholder or click icon to add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2236694"/>
            <a:ext cx="7612063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3617259"/>
            <a:ext cx="7612063" cy="1500187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E81AF-1BE6-A547-B1D4-C0EF3148F7E5}" type="datetimeFigureOut">
              <a:rPr lang="en-US" smtClean="0"/>
              <a:t>17-01-23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3F9A8-810B-4042-97A5-86A6AB026C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/>
          <a:p>
            <a:r>
              <a:rPr lang="fr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175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7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E81AF-1BE6-A547-B1D4-C0EF3148F7E5}" type="datetimeFigureOut">
              <a:rPr lang="en-US" smtClean="0"/>
              <a:t>17-01-23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3F9A8-810B-4042-97A5-86A6AB026C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>
            <a:lvl1pPr>
              <a:defRPr/>
            </a:lvl1pPr>
          </a:lstStyle>
          <a:p>
            <a:r>
              <a:rPr lang="fr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4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174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9637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9637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E81AF-1BE6-A547-B1D4-C0EF3148F7E5}" type="datetimeFigureOut">
              <a:rPr lang="en-US" smtClean="0"/>
              <a:t>17-01-23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3F9A8-810B-4042-97A5-86A6AB026C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E81AF-1BE6-A547-B1D4-C0EF3148F7E5}" type="datetimeFigureOut">
              <a:rPr lang="en-US" smtClean="0"/>
              <a:t>17-01-23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3F9A8-810B-4042-97A5-86A6AB026C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E81AF-1BE6-A547-B1D4-C0EF3148F7E5}" type="datetimeFigureOut">
              <a:rPr lang="en-US" smtClean="0"/>
              <a:t>17-01-23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3F9A8-810B-4042-97A5-86A6AB026CA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381000"/>
            <a:ext cx="4149725" cy="58864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60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CF3E81AF-1BE6-A547-B1D4-C0EF3148F7E5}" type="datetimeFigureOut">
              <a:rPr lang="en-US" smtClean="0"/>
              <a:t>17-01-23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5C3F9A8-810B-4042-97A5-86A6AB026C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fr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2070846"/>
            <a:ext cx="7612064" cy="4182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F3E81AF-1BE6-A547-B1D4-C0EF3148F7E5}" type="datetimeFigureOut">
              <a:rPr lang="en-US" smtClean="0"/>
              <a:t>17-01-23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375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5C3F9A8-810B-4042-97A5-86A6AB026CA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2"/>
          </a:solidFill>
          <a:effectLst>
            <a:outerShdw blurRad="50800" dist="25400" dir="2700000" algn="tl" rotWithShape="0">
              <a:schemeClr val="bg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 typeface="Wingdings 2" pitchFamily="18" charset="2"/>
        <a:buChar char=""/>
        <a:defRPr sz="24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2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Font typeface="Wingdings 2" pitchFamily="18" charset="2"/>
        <a:buChar char=""/>
        <a:defRPr lang="en-US" sz="1800" kern="1200" dirty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hotos.google.com/share/AF1QipPgpYT8FJs_-A4Kdf8gRrIS8GVdHiH6ux3qLOGzTqAkzwVSmxUQ3-zEvz8mh86cTQ/photo/AF1QipMbv3P79XyS61nx6mpihgJEQK6Z-fnNpkMwH-_k?key=bWRpZlA4ZjJsWWJzdGRIMG5TSkVmY3h6OTZPRVBB" TargetMode="External"/><Relationship Id="rId4" Type="http://schemas.openxmlformats.org/officeDocument/2006/relationships/image" Target="../media/image28.png"/><Relationship Id="rId5" Type="http://schemas.openxmlformats.org/officeDocument/2006/relationships/hyperlink" Target="https://www.facebook.com/icialberta/videos/1092136397502798/?hc_ref=PAGES_TIMELINE" TargetMode="External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PROJETS VERTS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08946" y="2084388"/>
            <a:ext cx="3250360" cy="4617535"/>
          </a:xfrm>
        </p:spPr>
        <p:txBody>
          <a:bodyPr/>
          <a:lstStyle/>
          <a:p>
            <a:r>
              <a:rPr lang="en-US" sz="2400" dirty="0" smtClean="0"/>
              <a:t>La FSFA a </a:t>
            </a:r>
            <a:r>
              <a:rPr lang="en-US" sz="2400" dirty="0" err="1" smtClean="0"/>
              <a:t>reçu</a:t>
            </a:r>
            <a:r>
              <a:rPr lang="en-US" sz="2400" dirty="0" smtClean="0"/>
              <a:t> du </a:t>
            </a:r>
            <a:r>
              <a:rPr lang="en-US" sz="2400" dirty="0" err="1" smtClean="0"/>
              <a:t>financement</a:t>
            </a:r>
            <a:r>
              <a:rPr lang="en-US" sz="2400" dirty="0" smtClean="0"/>
              <a:t> par </a:t>
            </a:r>
            <a:r>
              <a:rPr lang="en-US" sz="2400" dirty="0" err="1" smtClean="0"/>
              <a:t>l’entremise</a:t>
            </a:r>
            <a:r>
              <a:rPr lang="en-US" sz="2400" dirty="0" smtClean="0"/>
              <a:t> des </a:t>
            </a:r>
            <a:r>
              <a:rPr lang="en-US" sz="2400" dirty="0" err="1" smtClean="0"/>
              <a:t>Conseils</a:t>
            </a:r>
            <a:r>
              <a:rPr lang="en-US" sz="2400" dirty="0" smtClean="0"/>
              <a:t> </a:t>
            </a:r>
            <a:r>
              <a:rPr lang="en-US" sz="2400" dirty="0" err="1" smtClean="0"/>
              <a:t>scolaires</a:t>
            </a:r>
            <a:r>
              <a:rPr lang="en-US" sz="2400" dirty="0" smtClean="0"/>
              <a:t> </a:t>
            </a:r>
            <a:r>
              <a:rPr lang="en-US" sz="2400" dirty="0" err="1" smtClean="0"/>
              <a:t>francophones</a:t>
            </a:r>
            <a:r>
              <a:rPr lang="en-US" sz="2400" dirty="0" smtClean="0"/>
              <a:t> de la </a:t>
            </a:r>
            <a:r>
              <a:rPr lang="en-US" sz="2400" dirty="0" err="1" smtClean="0"/>
              <a:t>Fondation</a:t>
            </a:r>
            <a:r>
              <a:rPr lang="en-US" sz="2400" dirty="0" smtClean="0"/>
              <a:t> TD </a:t>
            </a:r>
            <a:r>
              <a:rPr lang="en-US" sz="2400" dirty="0" err="1" smtClean="0"/>
              <a:t>amis</a:t>
            </a:r>
            <a:r>
              <a:rPr lang="en-US" sz="2400" dirty="0" smtClean="0"/>
              <a:t> de </a:t>
            </a:r>
            <a:r>
              <a:rPr lang="en-US" sz="2400" dirty="0" err="1" smtClean="0"/>
              <a:t>l’environnement</a:t>
            </a:r>
            <a:r>
              <a:rPr lang="en-US" sz="2400" dirty="0" smtClean="0"/>
              <a:t> pour </a:t>
            </a:r>
            <a:r>
              <a:rPr lang="en-US" sz="2400" dirty="0" err="1" smtClean="0"/>
              <a:t>développer</a:t>
            </a:r>
            <a:r>
              <a:rPr lang="en-US" sz="2400" dirty="0" smtClean="0"/>
              <a:t> des </a:t>
            </a:r>
            <a:r>
              <a:rPr lang="en-US" sz="2400" dirty="0" err="1" smtClean="0"/>
              <a:t>projets</a:t>
            </a:r>
            <a:r>
              <a:rPr lang="en-US" sz="2400" dirty="0" smtClean="0"/>
              <a:t> </a:t>
            </a:r>
            <a:r>
              <a:rPr lang="en-US" sz="2400" dirty="0" err="1" smtClean="0"/>
              <a:t>verts</a:t>
            </a:r>
            <a:r>
              <a:rPr lang="en-US" sz="2400" dirty="0" smtClean="0"/>
              <a:t>. </a:t>
            </a:r>
            <a:endParaRPr lang="en-US" sz="2400" dirty="0"/>
          </a:p>
        </p:txBody>
      </p:sp>
      <p:pic>
        <p:nvPicPr>
          <p:cNvPr id="8" name="Picture Placeholder 7" descr="TD_FEF_LOGO_WEB_COL FR.eps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" t="975" r="8315" b="15389"/>
          <a:stretch/>
        </p:blipFill>
        <p:spPr>
          <a:xfrm rot="21414752">
            <a:off x="4026880" y="1962279"/>
            <a:ext cx="4781325" cy="2105851"/>
          </a:xfrm>
        </p:spPr>
      </p:pic>
    </p:spTree>
    <p:extLst>
      <p:ext uri="{BB962C8B-B14F-4D97-AF65-F5344CB8AC3E}">
        <p14:creationId xmlns:p14="http://schemas.microsoft.com/office/powerpoint/2010/main" val="3285561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167952"/>
          </a:xfrm>
        </p:spPr>
        <p:txBody>
          <a:bodyPr/>
          <a:lstStyle/>
          <a:p>
            <a:r>
              <a:rPr lang="en-US" dirty="0" err="1" smtClean="0"/>
              <a:t>Centres</a:t>
            </a:r>
            <a:r>
              <a:rPr lang="en-US" dirty="0" smtClean="0"/>
              <a:t> </a:t>
            </a:r>
            <a:r>
              <a:rPr lang="en-US" dirty="0" err="1" smtClean="0"/>
              <a:t>d’apprentisages</a:t>
            </a:r>
            <a:endParaRPr lang="en-US" dirty="0"/>
          </a:p>
        </p:txBody>
      </p:sp>
      <p:pic>
        <p:nvPicPr>
          <p:cNvPr id="4" name="Content Placeholder 3" descr="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23" b="22523"/>
          <a:stretch>
            <a:fillRect/>
          </a:stretch>
        </p:blipFill>
        <p:spPr>
          <a:xfrm>
            <a:off x="248199" y="1497106"/>
            <a:ext cx="5292353" cy="2907596"/>
          </a:xfrm>
        </p:spPr>
      </p:pic>
      <p:pic>
        <p:nvPicPr>
          <p:cNvPr id="6" name="Picture 5" descr="20161003_13025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956" y="3958591"/>
            <a:ext cx="4510192" cy="2536983"/>
          </a:xfrm>
          <a:prstGeom prst="rect">
            <a:avLst/>
          </a:prstGeom>
        </p:spPr>
      </p:pic>
      <p:pic>
        <p:nvPicPr>
          <p:cNvPr id="7" name="Picture 6" descr="IMG_433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16336" y="1100659"/>
            <a:ext cx="2734314" cy="2734314"/>
          </a:xfrm>
          <a:prstGeom prst="rect">
            <a:avLst/>
          </a:prstGeom>
        </p:spPr>
      </p:pic>
      <p:pic>
        <p:nvPicPr>
          <p:cNvPr id="8" name="Picture 7" descr="20161021_12275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35" y="4404702"/>
            <a:ext cx="4003804" cy="2252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4812" y="1622122"/>
            <a:ext cx="1422738" cy="40011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</a:rPr>
              <a:t>Bricolage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67509" y="1262273"/>
            <a:ext cx="1654562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Littératie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3443" y="6109130"/>
            <a:ext cx="1422738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</a:rPr>
              <a:t>Numératie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33045" y="4050759"/>
            <a:ext cx="1422738" cy="707886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</a:rPr>
              <a:t>Littératie</a:t>
            </a:r>
            <a:r>
              <a:rPr lang="en-US" sz="2000" b="1" dirty="0" smtClean="0">
                <a:solidFill>
                  <a:schemeClr val="bg1"/>
                </a:solidFill>
              </a:rPr>
              <a:t> physique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867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Animateurs</a:t>
            </a:r>
            <a:r>
              <a:rPr lang="en-US" dirty="0" smtClean="0"/>
              <a:t> des </a:t>
            </a:r>
            <a:r>
              <a:rPr lang="en-US" dirty="0" err="1" smtClean="0"/>
              <a:t>centres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204" y="1924752"/>
            <a:ext cx="8399714" cy="117694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dirty="0" smtClean="0"/>
              <a:t>Nous </a:t>
            </a:r>
            <a:r>
              <a:rPr lang="en-US" sz="2800" dirty="0" err="1" smtClean="0"/>
              <a:t>avons</a:t>
            </a:r>
            <a:r>
              <a:rPr lang="en-US" sz="2800" dirty="0" smtClean="0"/>
              <a:t> </a:t>
            </a:r>
            <a:r>
              <a:rPr lang="en-US" sz="2800" dirty="0" err="1" smtClean="0"/>
              <a:t>demandé</a:t>
            </a:r>
            <a:r>
              <a:rPr lang="en-US" sz="2800" dirty="0" smtClean="0"/>
              <a:t> un </a:t>
            </a:r>
            <a:r>
              <a:rPr lang="en-US" sz="2800" dirty="0" err="1" smtClean="0"/>
              <a:t>appui</a:t>
            </a:r>
            <a:r>
              <a:rPr lang="en-US" sz="2800" dirty="0" smtClean="0"/>
              <a:t> </a:t>
            </a:r>
            <a:r>
              <a:rPr lang="en-US" sz="2800" dirty="0" err="1" smtClean="0"/>
              <a:t>à</a:t>
            </a:r>
            <a:r>
              <a:rPr lang="en-US" sz="2800" dirty="0" smtClean="0"/>
              <a:t> des </a:t>
            </a:r>
            <a:r>
              <a:rPr lang="en-US" sz="2800" dirty="0" err="1" smtClean="0"/>
              <a:t>organismes</a:t>
            </a:r>
            <a:r>
              <a:rPr lang="en-US" sz="2800" dirty="0" smtClean="0"/>
              <a:t> </a:t>
            </a:r>
            <a:r>
              <a:rPr lang="en-US" sz="2800" dirty="0" err="1" smtClean="0"/>
              <a:t>ainsi</a:t>
            </a:r>
            <a:r>
              <a:rPr lang="en-US" sz="2800" dirty="0" smtClean="0"/>
              <a:t> </a:t>
            </a:r>
            <a:r>
              <a:rPr lang="en-US" sz="2800" dirty="0" err="1" smtClean="0"/>
              <a:t>qu’à</a:t>
            </a:r>
            <a:r>
              <a:rPr lang="en-US" sz="2800" dirty="0" smtClean="0"/>
              <a:t> des </a:t>
            </a:r>
            <a:r>
              <a:rPr lang="en-US" sz="2800" dirty="0" err="1" smtClean="0"/>
              <a:t>bénévoles</a:t>
            </a:r>
            <a:r>
              <a:rPr lang="en-US" sz="2800" dirty="0" smtClean="0"/>
              <a:t> pour </a:t>
            </a:r>
            <a:r>
              <a:rPr lang="en-US" sz="2800" dirty="0" err="1" smtClean="0"/>
              <a:t>animer</a:t>
            </a:r>
            <a:r>
              <a:rPr lang="en-US" sz="2800" dirty="0" smtClean="0"/>
              <a:t> les </a:t>
            </a:r>
            <a:r>
              <a:rPr lang="en-US" sz="2800" dirty="0" err="1" smtClean="0"/>
              <a:t>centres</a:t>
            </a:r>
            <a:r>
              <a:rPr lang="en-US" sz="2800" dirty="0" smtClean="0"/>
              <a:t>.  </a:t>
            </a:r>
            <a:endParaRPr lang="en-US" sz="2800" dirty="0"/>
          </a:p>
        </p:txBody>
      </p:sp>
      <p:pic>
        <p:nvPicPr>
          <p:cNvPr id="4" name="Picture 3" descr="IMG_43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629" y="3214072"/>
            <a:ext cx="3632689" cy="3632689"/>
          </a:xfrm>
          <a:prstGeom prst="rect">
            <a:avLst/>
          </a:prstGeom>
        </p:spPr>
      </p:pic>
      <p:pic>
        <p:nvPicPr>
          <p:cNvPr id="5" name="Picture 4" descr="20161014_11185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084" y="3225310"/>
            <a:ext cx="2294608" cy="3607405"/>
          </a:xfrm>
          <a:prstGeom prst="rect">
            <a:avLst/>
          </a:prstGeom>
        </p:spPr>
      </p:pic>
      <p:pic>
        <p:nvPicPr>
          <p:cNvPr id="6" name="Picture 5" descr="IMG_4334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6" t="11180" r="24458" b="42706"/>
          <a:stretch/>
        </p:blipFill>
        <p:spPr>
          <a:xfrm rot="5400000">
            <a:off x="5970065" y="3852301"/>
            <a:ext cx="3562450" cy="239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74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236" y="1301965"/>
            <a:ext cx="3532136" cy="2699979"/>
          </a:xfrm>
        </p:spPr>
        <p:txBody>
          <a:bodyPr/>
          <a:lstStyle/>
          <a:p>
            <a:r>
              <a:rPr lang="en-US" sz="4400" b="1" dirty="0" smtClean="0"/>
              <a:t>Les classes </a:t>
            </a:r>
            <a:r>
              <a:rPr lang="en-US" sz="4400" b="1" dirty="0" err="1" smtClean="0"/>
              <a:t>vertes</a:t>
            </a:r>
            <a:r>
              <a:rPr lang="en-US" sz="4400" b="1" dirty="0" smtClean="0"/>
              <a:t> en </a:t>
            </a:r>
            <a:r>
              <a:rPr lang="en-US" sz="4400" b="1" dirty="0" err="1" smtClean="0"/>
              <a:t>vidéo</a:t>
            </a:r>
            <a:endParaRPr lang="en-US" sz="4400" b="1" dirty="0"/>
          </a:p>
        </p:txBody>
      </p:sp>
      <p:pic>
        <p:nvPicPr>
          <p:cNvPr id="3" name="Picture Placeholder 2" descr="Capture d’écran 2016-11-15 à 09.38.22.png">
            <a:hlinkClick r:id="rId3"/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8" b="9578"/>
          <a:stretch>
            <a:fillRect/>
          </a:stretch>
        </p:blipFill>
        <p:spPr/>
      </p:pic>
      <p:pic>
        <p:nvPicPr>
          <p:cNvPr id="6" name="Picture Placeholder 5" descr="Capture d’écran 2016-11-14 à 10.16.18.png">
            <a:hlinkClick r:id="rId5"/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2" r="104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10403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À</a:t>
            </a:r>
            <a:r>
              <a:rPr lang="en-US" dirty="0" smtClean="0"/>
              <a:t> propos de TD Amis de </a:t>
            </a:r>
            <a:r>
              <a:rPr lang="en-US" dirty="0" err="1" smtClean="0"/>
              <a:t>l’environnement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175" y="1961859"/>
            <a:ext cx="7818930" cy="4604129"/>
          </a:xfrm>
        </p:spPr>
        <p:txBody>
          <a:bodyPr>
            <a:normAutofit/>
          </a:bodyPr>
          <a:lstStyle/>
          <a:p>
            <a:r>
              <a:rPr lang="en-US" dirty="0" smtClean="0"/>
              <a:t>Il y a </a:t>
            </a:r>
            <a:r>
              <a:rPr lang="en-US" dirty="0" err="1" smtClean="0"/>
              <a:t>eu</a:t>
            </a:r>
            <a:r>
              <a:rPr lang="en-US" dirty="0" smtClean="0"/>
              <a:t> des </a:t>
            </a:r>
            <a:r>
              <a:rPr lang="en-US" dirty="0" err="1" smtClean="0"/>
              <a:t>changements</a:t>
            </a:r>
            <a:r>
              <a:rPr lang="en-US" dirty="0" smtClean="0"/>
              <a:t> pour les </a:t>
            </a:r>
            <a:r>
              <a:rPr lang="en-US" dirty="0" err="1" smtClean="0"/>
              <a:t>prochaines</a:t>
            </a:r>
            <a:r>
              <a:rPr lang="en-US" dirty="0" smtClean="0"/>
              <a:t> </a:t>
            </a:r>
            <a:r>
              <a:rPr lang="en-US" dirty="0" err="1" smtClean="0"/>
              <a:t>demandes</a:t>
            </a:r>
            <a:r>
              <a:rPr lang="en-US" dirty="0" smtClean="0"/>
              <a:t>.</a:t>
            </a:r>
          </a:p>
          <a:p>
            <a:r>
              <a:rPr lang="en-US" dirty="0" smtClean="0"/>
              <a:t>Les Tower Garden ne </a:t>
            </a:r>
            <a:r>
              <a:rPr lang="en-US" dirty="0" err="1" smtClean="0"/>
              <a:t>seront</a:t>
            </a:r>
            <a:r>
              <a:rPr lang="en-US" dirty="0" smtClean="0"/>
              <a:t> plus </a:t>
            </a:r>
            <a:r>
              <a:rPr lang="en-US" dirty="0" err="1" smtClean="0"/>
              <a:t>permis</a:t>
            </a:r>
            <a:r>
              <a:rPr lang="en-US" dirty="0" smtClean="0"/>
              <a:t> pour </a:t>
            </a:r>
            <a:r>
              <a:rPr lang="en-US" dirty="0" err="1" smtClean="0"/>
              <a:t>cette</a:t>
            </a:r>
            <a:r>
              <a:rPr lang="en-US" dirty="0" smtClean="0"/>
              <a:t> </a:t>
            </a:r>
            <a:r>
              <a:rPr lang="en-US" dirty="0" err="1" smtClean="0"/>
              <a:t>demande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La FSFA </a:t>
            </a:r>
            <a:r>
              <a:rPr lang="en-US" dirty="0" err="1" smtClean="0"/>
              <a:t>peut</a:t>
            </a:r>
            <a:r>
              <a:rPr lang="en-US" dirty="0" smtClean="0"/>
              <a:t> encore </a:t>
            </a:r>
            <a:r>
              <a:rPr lang="en-US" dirty="0" err="1" smtClean="0"/>
              <a:t>appuyer</a:t>
            </a:r>
            <a:r>
              <a:rPr lang="en-US" dirty="0" smtClean="0"/>
              <a:t> les </a:t>
            </a:r>
            <a:r>
              <a:rPr lang="en-US" dirty="0" err="1" smtClean="0"/>
              <a:t>écoles</a:t>
            </a:r>
            <a:r>
              <a:rPr lang="en-US" dirty="0" smtClean="0"/>
              <a:t> qui </a:t>
            </a:r>
            <a:r>
              <a:rPr lang="en-US" dirty="0" err="1" smtClean="0"/>
              <a:t>veulent</a:t>
            </a:r>
            <a:r>
              <a:rPr lang="en-US" dirty="0" smtClean="0"/>
              <a:t> faire des </a:t>
            </a:r>
            <a:r>
              <a:rPr lang="en-US" dirty="0" err="1" smtClean="0"/>
              <a:t>demandes</a:t>
            </a:r>
            <a:r>
              <a:rPr lang="en-US" dirty="0" smtClean="0"/>
              <a:t> pour des </a:t>
            </a:r>
            <a:r>
              <a:rPr lang="en-US" dirty="0" err="1" smtClean="0"/>
              <a:t>projets</a:t>
            </a:r>
            <a:r>
              <a:rPr lang="en-US" dirty="0" smtClean="0"/>
              <a:t> verts </a:t>
            </a:r>
            <a:r>
              <a:rPr lang="en-US" dirty="0" err="1" smtClean="0"/>
              <a:t>tels</a:t>
            </a:r>
            <a:r>
              <a:rPr lang="en-US" dirty="0" smtClean="0"/>
              <a:t> que des </a:t>
            </a:r>
            <a:r>
              <a:rPr lang="en-US" dirty="0" err="1" smtClean="0"/>
              <a:t>jardins</a:t>
            </a:r>
            <a:r>
              <a:rPr lang="en-US" dirty="0" smtClean="0"/>
              <a:t> </a:t>
            </a:r>
            <a:r>
              <a:rPr lang="en-US" dirty="0" err="1" smtClean="0"/>
              <a:t>extérieurs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des </a:t>
            </a:r>
            <a:r>
              <a:rPr lang="en-US" dirty="0" err="1" smtClean="0"/>
              <a:t>projets</a:t>
            </a:r>
            <a:r>
              <a:rPr lang="en-US" dirty="0" smtClean="0"/>
              <a:t> </a:t>
            </a:r>
            <a:r>
              <a:rPr lang="en-US" dirty="0" err="1" smtClean="0"/>
              <a:t>d’aménagement</a:t>
            </a:r>
            <a:r>
              <a:rPr lang="en-US" dirty="0" smtClean="0"/>
              <a:t> pour encourager les classes </a:t>
            </a:r>
            <a:r>
              <a:rPr lang="en-US" dirty="0" err="1" smtClean="0"/>
              <a:t>vertes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les </a:t>
            </a:r>
            <a:r>
              <a:rPr lang="en-US" dirty="0" err="1" smtClean="0"/>
              <a:t>cours</a:t>
            </a:r>
            <a:r>
              <a:rPr lang="en-US" dirty="0" smtClean="0"/>
              <a:t> </a:t>
            </a:r>
            <a:r>
              <a:rPr lang="en-US" dirty="0" err="1" smtClean="0"/>
              <a:t>d’école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Prochaine</a:t>
            </a:r>
            <a:r>
              <a:rPr lang="en-US" dirty="0" smtClean="0"/>
              <a:t> </a:t>
            </a:r>
            <a:r>
              <a:rPr lang="en-US" dirty="0" err="1" smtClean="0"/>
              <a:t>soumission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en </a:t>
            </a:r>
            <a:r>
              <a:rPr lang="en-US" u="sng" dirty="0" err="1" smtClean="0"/>
              <a:t>juin</a:t>
            </a:r>
            <a:r>
              <a:rPr lang="en-US" u="sng" dirty="0" smtClean="0"/>
              <a:t> </a:t>
            </a:r>
            <a:r>
              <a:rPr lang="en-US" u="sng" dirty="0" err="1" smtClean="0"/>
              <a:t>ou</a:t>
            </a:r>
            <a:r>
              <a:rPr lang="en-US" u="sng" dirty="0" smtClean="0"/>
              <a:t> </a:t>
            </a:r>
            <a:r>
              <a:rPr lang="en-US" u="sng" dirty="0" err="1" smtClean="0"/>
              <a:t>juillet</a:t>
            </a:r>
            <a:r>
              <a:rPr lang="en-US" u="sng" dirty="0" smtClean="0"/>
              <a:t> 2017 </a:t>
            </a:r>
            <a:r>
              <a:rPr lang="en-US" dirty="0" smtClean="0"/>
              <a:t>(à confirmer encore)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septembre</a:t>
            </a:r>
            <a:r>
              <a:rPr lang="en-US" dirty="0" smtClean="0"/>
              <a:t> 2017.</a:t>
            </a:r>
          </a:p>
        </p:txBody>
      </p:sp>
      <p:pic>
        <p:nvPicPr>
          <p:cNvPr id="4" name="Picture Placeholder 7" descr="TD_FEF_LOGO_WEB_COL FR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" t="975" r="8315" b="15389"/>
          <a:stretch/>
        </p:blipFill>
        <p:spPr>
          <a:xfrm rot="21414752">
            <a:off x="6992462" y="503311"/>
            <a:ext cx="2127844" cy="93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145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677548"/>
            <a:ext cx="3250360" cy="890268"/>
          </a:xfrm>
        </p:spPr>
        <p:txBody>
          <a:bodyPr/>
          <a:lstStyle/>
          <a:p>
            <a:r>
              <a:rPr lang="en-US" b="1" dirty="0" smtClean="0"/>
              <a:t>3 PROJETS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08946" y="1891606"/>
            <a:ext cx="3250360" cy="3222836"/>
          </a:xfrm>
        </p:spPr>
        <p:txBody>
          <a:bodyPr/>
          <a:lstStyle/>
          <a:p>
            <a:pPr marL="285750" indent="-285750" algn="l">
              <a:buFont typeface="Arial"/>
              <a:buChar char="•"/>
            </a:pPr>
            <a:r>
              <a:rPr lang="en-US" sz="2800" dirty="0" err="1" smtClean="0"/>
              <a:t>Jardins</a:t>
            </a:r>
            <a:r>
              <a:rPr lang="en-US" sz="2800" dirty="0" smtClean="0"/>
              <a:t> </a:t>
            </a:r>
            <a:r>
              <a:rPr lang="en-US" sz="2800" dirty="0" err="1" smtClean="0"/>
              <a:t>intérieurs</a:t>
            </a:r>
            <a:r>
              <a:rPr lang="en-US" sz="2800" dirty="0" smtClean="0"/>
              <a:t> (Tower Garden)</a:t>
            </a:r>
          </a:p>
          <a:p>
            <a:pPr marL="285750" indent="-285750" algn="l">
              <a:buFont typeface="Arial"/>
              <a:buChar char="•"/>
            </a:pPr>
            <a:r>
              <a:rPr lang="en-US" sz="2800" dirty="0" err="1" smtClean="0"/>
              <a:t>Jardin</a:t>
            </a:r>
            <a:r>
              <a:rPr lang="en-US" sz="2800" dirty="0" smtClean="0"/>
              <a:t> </a:t>
            </a:r>
            <a:r>
              <a:rPr lang="en-US" sz="2800" dirty="0" err="1" smtClean="0"/>
              <a:t>extérieur</a:t>
            </a:r>
            <a:endParaRPr lang="en-US" sz="2800" dirty="0" smtClean="0"/>
          </a:p>
          <a:p>
            <a:pPr marL="285750" indent="-285750" algn="l">
              <a:buFont typeface="Arial"/>
              <a:buChar char="•"/>
            </a:pPr>
            <a:r>
              <a:rPr lang="en-US" sz="2800" dirty="0" smtClean="0"/>
              <a:t>Classes </a:t>
            </a:r>
            <a:r>
              <a:rPr lang="en-US" sz="2800" dirty="0" err="1" smtClean="0"/>
              <a:t>vertes</a:t>
            </a:r>
            <a:r>
              <a:rPr lang="en-US" sz="2800" dirty="0" smtClean="0"/>
              <a:t> pour la </a:t>
            </a:r>
            <a:r>
              <a:rPr lang="en-US" sz="2800" dirty="0" err="1" smtClean="0"/>
              <a:t>maternelle</a:t>
            </a:r>
            <a:endParaRPr lang="en-US" sz="2800" dirty="0"/>
          </a:p>
        </p:txBody>
      </p:sp>
      <p:pic>
        <p:nvPicPr>
          <p:cNvPr id="7" name="Picture Placeholder 6" descr="20161003_105341.jpg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7" r="9587"/>
          <a:stretch>
            <a:fillRect/>
          </a:stretch>
        </p:blipFill>
        <p:spPr>
          <a:xfrm rot="307655">
            <a:off x="3020381" y="4334926"/>
            <a:ext cx="3082102" cy="2144506"/>
          </a:xfrm>
        </p:spPr>
      </p:pic>
      <p:pic>
        <p:nvPicPr>
          <p:cNvPr id="8" name="Picture Placeholder 5" descr="IMG_134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2" b="3622"/>
          <a:stretch>
            <a:fillRect/>
          </a:stretch>
        </p:blipFill>
        <p:spPr>
          <a:xfrm rot="21414752">
            <a:off x="3934722" y="442720"/>
            <a:ext cx="3830946" cy="266554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0" name="Picture Placeholder 9" descr="jardin.JPG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2" b="3622"/>
          <a:stretch>
            <a:fillRect/>
          </a:stretch>
        </p:blipFill>
        <p:spPr>
          <a:xfrm rot="21414752">
            <a:off x="5474367" y="2620627"/>
            <a:ext cx="3261786" cy="2269529"/>
          </a:xfrm>
        </p:spPr>
      </p:pic>
    </p:spTree>
    <p:extLst>
      <p:ext uri="{BB962C8B-B14F-4D97-AF65-F5344CB8AC3E}">
        <p14:creationId xmlns:p14="http://schemas.microsoft.com/office/powerpoint/2010/main" val="72567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889" y="3807729"/>
            <a:ext cx="7199311" cy="957749"/>
          </a:xfrm>
        </p:spPr>
        <p:txBody>
          <a:bodyPr/>
          <a:lstStyle/>
          <a:p>
            <a:r>
              <a:rPr lang="en-US" dirty="0" err="1" smtClean="0"/>
              <a:t>Jardins</a:t>
            </a:r>
            <a:r>
              <a:rPr lang="en-US" dirty="0" smtClean="0"/>
              <a:t> </a:t>
            </a:r>
            <a:r>
              <a:rPr lang="en-US" dirty="0" err="1" smtClean="0"/>
              <a:t>intérieurs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7" y="4762499"/>
            <a:ext cx="7293443" cy="1270499"/>
          </a:xfrm>
        </p:spPr>
        <p:txBody>
          <a:bodyPr/>
          <a:lstStyle/>
          <a:p>
            <a:r>
              <a:rPr lang="en-US" sz="2400" dirty="0" smtClean="0"/>
              <a:t>11 </a:t>
            </a:r>
            <a:r>
              <a:rPr lang="en-US" sz="2400" dirty="0" err="1" smtClean="0"/>
              <a:t>projets</a:t>
            </a:r>
            <a:r>
              <a:rPr lang="en-US" sz="2400" dirty="0" smtClean="0"/>
              <a:t> de </a:t>
            </a:r>
            <a:r>
              <a:rPr lang="en-US" sz="2400" dirty="0" err="1" smtClean="0"/>
              <a:t>jardins</a:t>
            </a:r>
            <a:r>
              <a:rPr lang="en-US" sz="2400" dirty="0" smtClean="0"/>
              <a:t> </a:t>
            </a:r>
            <a:r>
              <a:rPr lang="en-US" sz="2400" dirty="0" err="1" smtClean="0"/>
              <a:t>intérieurs</a:t>
            </a:r>
            <a:r>
              <a:rPr lang="en-US" sz="2400" dirty="0" smtClean="0"/>
              <a:t> </a:t>
            </a:r>
            <a:r>
              <a:rPr lang="en-US" sz="2400" dirty="0" err="1" smtClean="0"/>
              <a:t>dans</a:t>
            </a:r>
            <a:r>
              <a:rPr lang="en-US" sz="2400" dirty="0" smtClean="0"/>
              <a:t> les </a:t>
            </a:r>
            <a:r>
              <a:rPr lang="en-US" sz="2400" dirty="0" err="1" smtClean="0"/>
              <a:t>écoles</a:t>
            </a:r>
            <a:r>
              <a:rPr lang="en-US" sz="2400" dirty="0" smtClean="0"/>
              <a:t> </a:t>
            </a:r>
            <a:r>
              <a:rPr lang="en-US" sz="2400" dirty="0" err="1" smtClean="0"/>
              <a:t>francophones</a:t>
            </a:r>
            <a:r>
              <a:rPr lang="en-US" sz="2400" dirty="0" smtClean="0"/>
              <a:t> pour 3 </a:t>
            </a:r>
            <a:r>
              <a:rPr lang="en-US" sz="2400" dirty="0" err="1" smtClean="0"/>
              <a:t>conseils</a:t>
            </a:r>
            <a:r>
              <a:rPr lang="en-US" sz="2400" dirty="0" smtClean="0"/>
              <a:t> </a:t>
            </a:r>
            <a:r>
              <a:rPr lang="en-US" sz="2400" dirty="0" err="1" smtClean="0"/>
              <a:t>scolaires</a:t>
            </a:r>
            <a:r>
              <a:rPr lang="en-US" sz="2400" dirty="0" smtClean="0"/>
              <a:t>.  10 </a:t>
            </a:r>
            <a:r>
              <a:rPr lang="en-US" sz="2400" dirty="0" err="1" smtClean="0"/>
              <a:t>projets</a:t>
            </a:r>
            <a:r>
              <a:rPr lang="en-US" sz="2400" dirty="0" smtClean="0"/>
              <a:t> Tower Gardens </a:t>
            </a:r>
            <a:r>
              <a:rPr lang="en-US" sz="2400" dirty="0" err="1" smtClean="0"/>
              <a:t>sauf</a:t>
            </a:r>
            <a:r>
              <a:rPr lang="en-US" sz="2400" dirty="0" smtClean="0"/>
              <a:t> 1 </a:t>
            </a:r>
            <a:r>
              <a:rPr lang="en-US" sz="2400" dirty="0" err="1" smtClean="0"/>
              <a:t>école</a:t>
            </a:r>
            <a:r>
              <a:rPr lang="en-US" sz="2400" dirty="0" smtClean="0"/>
              <a:t> avec </a:t>
            </a:r>
            <a:r>
              <a:rPr lang="en-US" sz="2400" dirty="0" err="1" smtClean="0"/>
              <a:t>deux</a:t>
            </a:r>
            <a:r>
              <a:rPr lang="en-US" sz="2400" dirty="0" smtClean="0"/>
              <a:t> Miracle Gro.</a:t>
            </a:r>
            <a:endParaRPr lang="en-US" sz="2400" dirty="0"/>
          </a:p>
        </p:txBody>
      </p:sp>
      <p:pic>
        <p:nvPicPr>
          <p:cNvPr id="5" name="Picture Placeholder 4" descr="IMG_1410.JPG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73" b="220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17329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3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429" y="805156"/>
            <a:ext cx="5564269" cy="4173202"/>
          </a:xfrm>
          <a:prstGeom prst="rect">
            <a:avLst/>
          </a:prstGeom>
        </p:spPr>
      </p:pic>
      <p:pic>
        <p:nvPicPr>
          <p:cNvPr id="3" name="Picture 2" descr="IMG_134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0" y="532990"/>
            <a:ext cx="4371656" cy="58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559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456" y="312608"/>
            <a:ext cx="4662395" cy="621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518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Miracle  </a:t>
            </a:r>
            <a:r>
              <a:rPr lang="en-US" sz="4000" dirty="0" err="1" smtClean="0"/>
              <a:t>Gro</a:t>
            </a:r>
            <a:r>
              <a:rPr lang="en-US" sz="4000" dirty="0" smtClean="0"/>
              <a:t> </a:t>
            </a:r>
            <a:r>
              <a:rPr lang="en-US" sz="4000" dirty="0" err="1" smtClean="0"/>
              <a:t>Aerogarden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800" dirty="0" err="1" smtClean="0"/>
              <a:t>École</a:t>
            </a:r>
            <a:r>
              <a:rPr lang="en-US" sz="2800" dirty="0" smtClean="0"/>
              <a:t> de la Source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931" y="2141319"/>
            <a:ext cx="3816549" cy="381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465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Jardin</a:t>
            </a:r>
            <a:r>
              <a:rPr lang="en-US" dirty="0"/>
              <a:t> </a:t>
            </a:r>
            <a:r>
              <a:rPr lang="en-US" dirty="0" err="1" smtClean="0"/>
              <a:t>extérieur</a:t>
            </a: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5" name="Picture Placeholder 4" descr="jardin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1" b="594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/>
              <a:t>École</a:t>
            </a:r>
            <a:r>
              <a:rPr lang="en-US" sz="2400" dirty="0" smtClean="0"/>
              <a:t> </a:t>
            </a:r>
            <a:r>
              <a:rPr lang="en-US" sz="2400" dirty="0" err="1" smtClean="0"/>
              <a:t>À</a:t>
            </a:r>
            <a:r>
              <a:rPr lang="en-US" sz="2400" dirty="0" smtClean="0"/>
              <a:t> la Rose </a:t>
            </a:r>
            <a:r>
              <a:rPr lang="en-US" sz="2400" dirty="0" err="1" smtClean="0"/>
              <a:t>Sauveage</a:t>
            </a:r>
            <a:r>
              <a:rPr lang="en-US" sz="2400" dirty="0" smtClean="0"/>
              <a:t> de Calgary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75964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889" y="3852994"/>
            <a:ext cx="8471507" cy="923163"/>
          </a:xfrm>
        </p:spPr>
        <p:txBody>
          <a:bodyPr/>
          <a:lstStyle/>
          <a:p>
            <a:r>
              <a:rPr lang="en-US" dirty="0" smtClean="0"/>
              <a:t>Classes </a:t>
            </a:r>
            <a:r>
              <a:rPr lang="en-US" dirty="0" err="1" smtClean="0"/>
              <a:t>vertes</a:t>
            </a:r>
            <a:r>
              <a:rPr lang="en-US" dirty="0" smtClean="0"/>
              <a:t> de la </a:t>
            </a:r>
            <a:r>
              <a:rPr lang="en-US" dirty="0" err="1" smtClean="0"/>
              <a:t>maternelle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411" y="4776156"/>
            <a:ext cx="8471509" cy="1381503"/>
          </a:xfrm>
        </p:spPr>
        <p:txBody>
          <a:bodyPr/>
          <a:lstStyle/>
          <a:p>
            <a:r>
              <a:rPr lang="en-US" sz="2000" dirty="0" smtClean="0"/>
              <a:t>Le </a:t>
            </a:r>
            <a:r>
              <a:rPr lang="en-US" sz="2000" dirty="0" err="1" smtClean="0"/>
              <a:t>projet</a:t>
            </a:r>
            <a:r>
              <a:rPr lang="en-US" sz="2000" dirty="0" smtClean="0"/>
              <a:t> </a:t>
            </a:r>
            <a:r>
              <a:rPr lang="en-US" sz="2000" dirty="0" err="1" smtClean="0"/>
              <a:t>pilote</a:t>
            </a:r>
            <a:r>
              <a:rPr lang="en-US" sz="2000" dirty="0" smtClean="0"/>
              <a:t> des classes </a:t>
            </a:r>
            <a:r>
              <a:rPr lang="en-US" sz="2000" dirty="0" err="1" smtClean="0"/>
              <a:t>vertes</a:t>
            </a:r>
            <a:r>
              <a:rPr lang="en-US" sz="2000" dirty="0" smtClean="0"/>
              <a:t> </a:t>
            </a:r>
            <a:r>
              <a:rPr lang="en-US" sz="2000" dirty="0" err="1" smtClean="0"/>
              <a:t>consiste</a:t>
            </a:r>
            <a:r>
              <a:rPr lang="en-US" sz="2000" dirty="0" smtClean="0"/>
              <a:t> </a:t>
            </a:r>
            <a:r>
              <a:rPr lang="en-US" sz="2000" dirty="0" err="1" smtClean="0"/>
              <a:t>d’une</a:t>
            </a:r>
            <a:r>
              <a:rPr lang="en-US" sz="2000" dirty="0" smtClean="0"/>
              <a:t> </a:t>
            </a:r>
            <a:r>
              <a:rPr lang="en-US" sz="2000" dirty="0" err="1" smtClean="0"/>
              <a:t>série</a:t>
            </a:r>
            <a:r>
              <a:rPr lang="en-US" sz="2000" dirty="0" smtClean="0"/>
              <a:t> de 6 classes en </a:t>
            </a:r>
            <a:r>
              <a:rPr lang="en-US" sz="2000" dirty="0" err="1" smtClean="0"/>
              <a:t>plein</a:t>
            </a:r>
            <a:r>
              <a:rPr lang="en-US" sz="2000" dirty="0" smtClean="0"/>
              <a:t> air pour les </a:t>
            </a:r>
            <a:r>
              <a:rPr lang="en-US" sz="2000" dirty="0" err="1" smtClean="0"/>
              <a:t>élèves</a:t>
            </a:r>
            <a:r>
              <a:rPr lang="en-US" sz="2000" dirty="0" smtClean="0"/>
              <a:t> de 5 </a:t>
            </a:r>
            <a:r>
              <a:rPr lang="en-US" sz="2000" dirty="0" err="1" smtClean="0"/>
              <a:t>écoles</a:t>
            </a:r>
            <a:r>
              <a:rPr lang="en-US" sz="2000" dirty="0" smtClean="0"/>
              <a:t> </a:t>
            </a:r>
            <a:r>
              <a:rPr lang="en-US" sz="2000" dirty="0" err="1" smtClean="0"/>
              <a:t>francophones</a:t>
            </a:r>
            <a:r>
              <a:rPr lang="en-US" sz="2000" dirty="0" smtClean="0"/>
              <a:t> de la </a:t>
            </a:r>
            <a:r>
              <a:rPr lang="en-US" sz="2000" dirty="0" err="1" smtClean="0"/>
              <a:t>région</a:t>
            </a:r>
            <a:r>
              <a:rPr lang="en-US" sz="2000" dirty="0" smtClean="0"/>
              <a:t> </a:t>
            </a:r>
            <a:r>
              <a:rPr lang="en-US" sz="2000" dirty="0" err="1" smtClean="0"/>
              <a:t>d’Edmonton</a:t>
            </a:r>
            <a:r>
              <a:rPr lang="en-US" sz="2000" dirty="0" smtClean="0"/>
              <a:t>: </a:t>
            </a:r>
            <a:r>
              <a:rPr lang="en-US" sz="2000" dirty="0" err="1" smtClean="0"/>
              <a:t>Ste</a:t>
            </a:r>
            <a:r>
              <a:rPr lang="en-US" sz="2000" dirty="0" smtClean="0"/>
              <a:t>-Jeanne </a:t>
            </a:r>
            <a:r>
              <a:rPr lang="en-US" sz="2000" dirty="0" err="1" smtClean="0"/>
              <a:t>d’Arc</a:t>
            </a:r>
            <a:r>
              <a:rPr lang="en-US" sz="2000" dirty="0" smtClean="0"/>
              <a:t>, </a:t>
            </a:r>
            <a:r>
              <a:rPr lang="en-US" sz="2000" dirty="0" err="1" smtClean="0"/>
              <a:t>Père</a:t>
            </a:r>
            <a:r>
              <a:rPr lang="en-US" sz="2000" dirty="0" smtClean="0"/>
              <a:t>-Lacombe, </a:t>
            </a:r>
            <a:r>
              <a:rPr lang="en-US" sz="2000" dirty="0" err="1" smtClean="0"/>
              <a:t>À</a:t>
            </a:r>
            <a:r>
              <a:rPr lang="en-US" sz="2000" dirty="0" smtClean="0"/>
              <a:t> la </a:t>
            </a:r>
            <a:r>
              <a:rPr lang="en-US" sz="2000" dirty="0" err="1" smtClean="0"/>
              <a:t>Découverte</a:t>
            </a:r>
            <a:r>
              <a:rPr lang="en-US" sz="2000" dirty="0" smtClean="0"/>
              <a:t>, Gabrielle-Roy et Notre-Dame: 3 classes </a:t>
            </a:r>
            <a:r>
              <a:rPr lang="en-US" sz="2000" dirty="0" err="1" smtClean="0"/>
              <a:t>à</a:t>
            </a:r>
            <a:r>
              <a:rPr lang="en-US" sz="2000" dirty="0" smtClean="0"/>
              <a:t> </a:t>
            </a:r>
            <a:r>
              <a:rPr lang="en-US" sz="2000" dirty="0" err="1" smtClean="0"/>
              <a:t>l’automne</a:t>
            </a:r>
            <a:r>
              <a:rPr lang="en-US" sz="2000" dirty="0" smtClean="0"/>
              <a:t> et 3 classes au </a:t>
            </a:r>
            <a:r>
              <a:rPr lang="en-US" sz="2000" dirty="0" err="1" smtClean="0"/>
              <a:t>printemps</a:t>
            </a:r>
            <a:r>
              <a:rPr lang="en-US" sz="2000" dirty="0" smtClean="0"/>
              <a:t>.  </a:t>
            </a:r>
            <a:endParaRPr lang="en-US" sz="2000" dirty="0"/>
          </a:p>
        </p:txBody>
      </p:sp>
      <p:pic>
        <p:nvPicPr>
          <p:cNvPr id="11" name="Picture Placeholder 10" descr="20161028_123722.jpg"/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5" r="122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53137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979" y="3775974"/>
            <a:ext cx="8145589" cy="2472426"/>
          </a:xfrm>
        </p:spPr>
        <p:txBody>
          <a:bodyPr/>
          <a:lstStyle/>
          <a:p>
            <a:r>
              <a:rPr lang="fr-CA" dirty="0">
                <a:effectLst/>
              </a:rPr>
              <a:t>La programmation </a:t>
            </a:r>
            <a:r>
              <a:rPr lang="fr-CA" dirty="0" smtClean="0">
                <a:effectLst/>
              </a:rPr>
              <a:t>a été </a:t>
            </a:r>
            <a:r>
              <a:rPr lang="fr-CA" dirty="0">
                <a:effectLst/>
              </a:rPr>
              <a:t>basée sur l’apprentissage par le jeu dans la </a:t>
            </a:r>
            <a:r>
              <a:rPr lang="fr-CA" dirty="0" smtClean="0">
                <a:effectLst/>
              </a:rPr>
              <a:t>nature.   </a:t>
            </a:r>
            <a:endParaRPr lang="en-US" dirty="0"/>
          </a:p>
        </p:txBody>
      </p:sp>
      <p:pic>
        <p:nvPicPr>
          <p:cNvPr id="5" name="Picture Placeholder 4" descr="IMG_4340.JPG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" b="326"/>
          <a:stretch>
            <a:fillRect/>
          </a:stretch>
        </p:blipFill>
        <p:spPr>
          <a:xfrm rot="5904148">
            <a:off x="4818909" y="733878"/>
            <a:ext cx="3796959" cy="2829164"/>
          </a:xfrm>
        </p:spPr>
      </p:pic>
    </p:spTree>
    <p:extLst>
      <p:ext uri="{BB962C8B-B14F-4D97-AF65-F5344CB8AC3E}">
        <p14:creationId xmlns:p14="http://schemas.microsoft.com/office/powerpoint/2010/main" val="3596482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Habitat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Habitat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Habitat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0000"/>
              </a:schemeClr>
              <a:schemeClr val="phClr">
                <a:satMod val="275000"/>
              </a:schemeClr>
            </a:duotone>
          </a:blip>
          <a:tile tx="0" ty="0" sx="40000" sy="4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30000"/>
              </a:schemeClr>
              <a:schemeClr val="phClr">
                <a:satMod val="275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0000"/>
              <a:satMod val="105000"/>
            </a:schemeClr>
          </a:solidFill>
          <a:prstDash val="solid"/>
        </a:ln>
        <a:ln w="25400" cap="flat" cmpd="sng" algn="ctr">
          <a:solidFill>
            <a:schemeClr val="phClr">
              <a:shade val="80000"/>
            </a:schemeClr>
          </a:solidFill>
          <a:prstDash val="solid"/>
        </a:ln>
        <a:ln w="25400" cap="flat" cmpd="sng" algn="ctr">
          <a:solidFill>
            <a:schemeClr val="phClr">
              <a:shade val="7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r="4200000" sx="105000" sy="105000" algn="t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76200" dist="25400" dir="13200000">
              <a:srgbClr val="000000">
                <a:alpha val="8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19800000"/>
            </a:lightRig>
          </a:scene3d>
          <a:sp3d prstMaterial="softEdge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Habitat.thmx</Template>
  <TotalTime>2372</TotalTime>
  <Words>326</Words>
  <Application>Microsoft Macintosh PowerPoint</Application>
  <PresentationFormat>On-screen Show (4:3)</PresentationFormat>
  <Paragraphs>32</Paragraphs>
  <Slides>13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Habitat</vt:lpstr>
      <vt:lpstr>PROJETS VERTS</vt:lpstr>
      <vt:lpstr>3 PROJETS</vt:lpstr>
      <vt:lpstr>Jardins intérieurs</vt:lpstr>
      <vt:lpstr>PowerPoint Presentation</vt:lpstr>
      <vt:lpstr>PowerPoint Presentation</vt:lpstr>
      <vt:lpstr>Miracle  Gro Aerogarden École de la Source</vt:lpstr>
      <vt:lpstr>Jardin extérieur </vt:lpstr>
      <vt:lpstr>Classes vertes de la maternelle</vt:lpstr>
      <vt:lpstr>La programmation a été basée sur l’apprentissage par le jeu dans la nature.   </vt:lpstr>
      <vt:lpstr>Centres d’apprentisages</vt:lpstr>
      <vt:lpstr>Animateurs des centres</vt:lpstr>
      <vt:lpstr>Les classes vertes en vidéo</vt:lpstr>
      <vt:lpstr>À propos de TD Amis de l’environnement</vt:lpstr>
    </vt:vector>
  </TitlesOfParts>
  <Company>Federation du sport francophone de l'Alberta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Garder les enfants à l’intérieur, un plus grand risque!</dc:title>
  <dc:creator>Renee L Gauvreau</dc:creator>
  <cp:lastModifiedBy>Renee L Gauvreau</cp:lastModifiedBy>
  <cp:revision>56</cp:revision>
  <dcterms:created xsi:type="dcterms:W3CDTF">2016-11-01T21:23:15Z</dcterms:created>
  <dcterms:modified xsi:type="dcterms:W3CDTF">2017-01-23T20:58:37Z</dcterms:modified>
</cp:coreProperties>
</file>