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arylougammans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marylougammans.com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marylougammans.com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marylougammans.com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pinterest.ca/pin/316729786278414218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marylougammans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marylougammans.com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marylougammans.com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ause - cerveau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Pause - cerveau</a:t>
            </a:r>
          </a:p>
        </p:txBody>
      </p:sp>
      <p:sp>
        <p:nvSpPr>
          <p:cNvPr id="120" name="Activités énergisantes pour mieux se concentrer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Activités énergisantes pour mieux se concentrer</a:t>
            </a:r>
          </a:p>
        </p:txBody>
      </p:sp>
      <p:sp>
        <p:nvSpPr>
          <p:cNvPr id="121" name="Through Drama www.marylougammans.com"/>
          <p:cNvSpPr txBox="1"/>
          <p:nvPr/>
        </p:nvSpPr>
        <p:spPr>
          <a:xfrm>
            <a:off x="4640988" y="9086849"/>
            <a:ext cx="372282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solidFill>
                  <a:schemeClr val="accent5">
                    <a:hueOff val="85969"/>
                    <a:satOff val="-7811"/>
                    <a:lumOff val="-3895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Through Drama </a:t>
            </a:r>
            <a:r>
              <a:rPr u="sng">
                <a:hlinkClick r:id="rId2" invalidUrl="" action="" tgtFrame="" tooltip="" history="1" highlightClick="0" endSnd="0"/>
              </a:rPr>
              <a:t>www.marylougammans.com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7919" y="2596933"/>
            <a:ext cx="2501231" cy="434996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Croiser la médiane"/>
          <p:cNvSpPr txBox="1"/>
          <p:nvPr/>
        </p:nvSpPr>
        <p:spPr>
          <a:xfrm>
            <a:off x="3860495" y="8451850"/>
            <a:ext cx="373441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Croiser la médiane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es bienfaits des pauses actives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defTabSz="457200">
              <a:lnSpc>
                <a:spcPts val="6600"/>
              </a:lnSpc>
              <a:spcBef>
                <a:spcPts val="1500"/>
              </a:spcBef>
              <a:buSzTx/>
              <a:buNone/>
              <a:defRPr sz="35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Les bienfaits des pauses actives </a:t>
            </a:r>
            <a:r>
              <a:t>:</a:t>
            </a:r>
          </a:p>
          <a:p>
            <a:pPr marL="139700" indent="-139700" defTabSz="457200">
              <a:lnSpc>
                <a:spcPts val="62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Times"/>
              <a:buChar char="▪"/>
              <a:defRPr sz="35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augmentation de l'attention des élèves</a:t>
            </a:r>
          </a:p>
          <a:p>
            <a:pPr marL="139700" indent="-139700" defTabSz="457200">
              <a:lnSpc>
                <a:spcPts val="62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Times"/>
              <a:buChar char="▪"/>
              <a:defRPr sz="35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diminution du stress</a:t>
            </a:r>
          </a:p>
          <a:p>
            <a:pPr marL="139700" indent="-139700" defTabSz="457200">
              <a:lnSpc>
                <a:spcPts val="62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Times"/>
              <a:buChar char="▪"/>
              <a:defRPr sz="35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plus de respect </a:t>
            </a:r>
          </a:p>
          <a:p>
            <a:pPr marL="139700" indent="-139700" defTabSz="457200">
              <a:lnSpc>
                <a:spcPts val="62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Times"/>
              <a:buChar char="▪"/>
              <a:defRPr sz="35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amélioration de l'ambiance de l'école (rendre la classe plus stimulante et dynamique, augmenter l'intérêt et la motivation des enfants pour l'école)</a:t>
            </a:r>
          </a:p>
          <a:p>
            <a:pPr marL="139700" indent="-139700" defTabSz="457200">
              <a:lnSpc>
                <a:spcPts val="6200"/>
              </a:lnSpc>
              <a:spcBef>
                <a:spcPts val="0"/>
              </a:spcBef>
              <a:buClr>
                <a:srgbClr val="444444"/>
              </a:buClr>
              <a:buSzPct val="100000"/>
              <a:buFont typeface="Times"/>
              <a:buChar char="▪"/>
              <a:defRPr sz="35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développement de saines habitudes de vie pour mieux réussir à l'école</a:t>
            </a:r>
          </a:p>
        </p:txBody>
      </p:sp>
      <p:sp>
        <p:nvSpPr>
          <p:cNvPr id="150" name="Through Drama www.marylougammans.com"/>
          <p:cNvSpPr txBox="1"/>
          <p:nvPr/>
        </p:nvSpPr>
        <p:spPr>
          <a:xfrm>
            <a:off x="4272688" y="9074149"/>
            <a:ext cx="372282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solidFill>
                  <a:schemeClr val="accent2">
                    <a:hueOff val="39334"/>
                    <a:satOff val="-24133"/>
                    <a:lumOff val="-2298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Through Drama </a:t>
            </a:r>
            <a:r>
              <a:rPr u="sng">
                <a:hlinkClick r:id="rId2" invalidUrl="" action="" tgtFrame="" tooltip="" history="1" highlightClick="0" endSnd="0"/>
              </a:rPr>
              <a:t>www.marylougammans.com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ctivités liés au travail de clas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Activités liés au travail de classe</a:t>
            </a:r>
          </a:p>
        </p:txBody>
      </p:sp>
      <p:sp>
        <p:nvSpPr>
          <p:cNvPr id="153" name="Jeu de cartes-math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Jeu de cartes-maths</a:t>
            </a: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Cartes d’émotions- lisez le livre…ça donne l’élève la chance à ‘jouer’ un rôle</a:t>
            </a: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Hot seat ( selon un roman, É.S.)</a:t>
            </a: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L’histoire- un mot à la fois</a:t>
            </a: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Qui suis-je? ( l’élève pose les questions ou l’inverse)</a:t>
            </a: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Tableaux en trois parties ( pour l’individu, un émotion ou objet ou personage)</a:t>
            </a:r>
          </a:p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Pâte à modeler</a:t>
            </a:r>
          </a:p>
        </p:txBody>
      </p:sp>
      <p:sp>
        <p:nvSpPr>
          <p:cNvPr id="154" name="Through Drama www.marylougammans.com"/>
          <p:cNvSpPr txBox="1"/>
          <p:nvPr/>
        </p:nvSpPr>
        <p:spPr>
          <a:xfrm>
            <a:off x="4285388" y="9010649"/>
            <a:ext cx="372282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solidFill>
                  <a:schemeClr val="accent2">
                    <a:hueOff val="39334"/>
                    <a:satOff val="-24133"/>
                    <a:lumOff val="-2298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Through Drama </a:t>
            </a:r>
            <a:r>
              <a:rPr u="sng">
                <a:hlinkClick r:id="rId3" invalidUrl="" action="" tgtFrame="" tooltip="" history="1" highlightClick="0" endSnd="0"/>
              </a:rPr>
              <a:t>www.marylougammans.com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ctivités ludiq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Activités ludiques</a:t>
            </a:r>
          </a:p>
        </p:txBody>
      </p:sp>
      <p:sp>
        <p:nvSpPr>
          <p:cNvPr id="157" name="La pluie ( la langue( vitesse)  ) , l’abeille ( besoin au moins 4-5 élèves)…"/>
          <p:cNvSpPr txBox="1"/>
          <p:nvPr>
            <p:ph type="body" idx="1"/>
          </p:nvPr>
        </p:nvSpPr>
        <p:spPr>
          <a:xfrm>
            <a:off x="444500" y="2425700"/>
            <a:ext cx="114300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La pluie ( la langue( vitesse)  ) , l’abeille ( besoin au moins 4-5 élèves)</a:t>
            </a:r>
          </a:p>
          <a:p>
            <a:pPr>
              <a:buBlip>
                <a:blip r:embed="rId2"/>
              </a:buBlip>
            </a:pPr>
            <a:r>
              <a:t>Atome</a:t>
            </a:r>
          </a:p>
          <a:p>
            <a:pPr>
              <a:buBlip>
                <a:blip r:embed="rId2"/>
              </a:buBlip>
            </a:pPr>
            <a:r>
              <a:t>1,2,3</a:t>
            </a:r>
          </a:p>
          <a:p>
            <a:pPr>
              <a:buBlip>
                <a:blip r:embed="rId2"/>
              </a:buBlip>
            </a:pPr>
            <a:r>
              <a:t>1-20</a:t>
            </a:r>
          </a:p>
          <a:p>
            <a:pPr>
              <a:buBlip>
                <a:blip r:embed="rId2"/>
              </a:buBlip>
            </a:pPr>
            <a:r>
              <a:t>Ce n’est pas un crayon</a:t>
            </a:r>
          </a:p>
        </p:txBody>
      </p:sp>
      <p:sp>
        <p:nvSpPr>
          <p:cNvPr id="158" name="Through Drama www.marylougammans.com"/>
          <p:cNvSpPr txBox="1"/>
          <p:nvPr/>
        </p:nvSpPr>
        <p:spPr>
          <a:xfrm>
            <a:off x="4488588" y="9036049"/>
            <a:ext cx="372282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solidFill>
                  <a:schemeClr val="accent2">
                    <a:hueOff val="39334"/>
                    <a:satOff val="-24133"/>
                    <a:lumOff val="-2298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Through Drama </a:t>
            </a:r>
            <a:r>
              <a:rPr u="sng">
                <a:hlinkClick r:id="rId3" invalidUrl="" action="" tgtFrame="" tooltip="" history="1" highlightClick="0" endSnd="0"/>
              </a:rPr>
              <a:t>www.marylougammans.com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Question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Questions?</a:t>
            </a:r>
          </a:p>
          <a:p>
            <a:pPr>
              <a:buBlip>
                <a:blip r:embed="rId2"/>
              </a:buBlip>
            </a:pPr>
            <a:r>
              <a:t>Commentaires?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https://www.pinterest.ca/pin/316729786278414218/…"/>
          <p:cNvSpPr txBox="1"/>
          <p:nvPr/>
        </p:nvSpPr>
        <p:spPr>
          <a:xfrm>
            <a:off x="256590" y="4610099"/>
            <a:ext cx="596382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rPr u="sng">
                <a:hlinkClick r:id="rId2" invalidUrl="" action="" tgtFrame="" tooltip="" history="1" highlightClick="0" endSnd="0"/>
              </a:rPr>
              <a:t>https://www.pinterest.ca/pin/316729786278414218/</a:t>
            </a:r>
          </a:p>
          <a:p>
            <a:pPr>
              <a:defRPr sz="2200"/>
            </a:pPr>
            <a:r>
              <a:t>Yoga</a:t>
            </a:r>
          </a:p>
        </p:txBody>
      </p:sp>
      <p:sp>
        <p:nvSpPr>
          <p:cNvPr id="163" name="https://www.healthykidsmo.org"/>
          <p:cNvSpPr txBox="1"/>
          <p:nvPr/>
        </p:nvSpPr>
        <p:spPr>
          <a:xfrm>
            <a:off x="303504" y="5657850"/>
            <a:ext cx="60985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https://www.healthykidsmo.org</a:t>
            </a:r>
          </a:p>
        </p:txBody>
      </p:sp>
      <p:sp>
        <p:nvSpPr>
          <p:cNvPr id="164" name="http://katyoga.canalblog.com/archives/2013/12/27/31414400.html"/>
          <p:cNvSpPr txBox="1"/>
          <p:nvPr/>
        </p:nvSpPr>
        <p:spPr>
          <a:xfrm>
            <a:off x="728827" y="1797049"/>
            <a:ext cx="4478604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http://katyoga.canalblog.com/archives/2013/12/27/31414400.html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’importance des pau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L’importance des pauses</a:t>
            </a:r>
          </a:p>
        </p:txBody>
      </p:sp>
      <p:sp>
        <p:nvSpPr>
          <p:cNvPr id="124" name="Tu dois prévoir de faire des pauses pour te ressourcer et te remettre en forme. Nous possédons en nous 3 sortes de batteries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52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Tu dois prévoir de faire des pauses pour te ressourcer et te remettre en forme. Nous possédons en nous 3 sortes de batteries : </a:t>
            </a:r>
          </a:p>
          <a:p>
            <a:pPr marL="0" indent="0" defTabSz="457200">
              <a:lnSpc>
                <a:spcPts val="4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457200">
              <a:lnSpc>
                <a:spcPts val="4000"/>
              </a:lnSpc>
              <a:spcBef>
                <a:spcPts val="0"/>
              </a:spcBef>
              <a:buSzTx/>
              <a:buNone/>
              <a:defRPr b="1" sz="2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physique</a:t>
            </a:r>
          </a:p>
          <a:p>
            <a:pPr marL="0" indent="0" defTabSz="457200">
              <a:lnSpc>
                <a:spcPts val="4000"/>
              </a:lnSpc>
              <a:spcBef>
                <a:spcPts val="0"/>
              </a:spcBef>
              <a:buSzTx/>
              <a:buNone/>
              <a:defRPr b="1" sz="2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457200">
              <a:lnSpc>
                <a:spcPts val="4000"/>
              </a:lnSpc>
              <a:spcBef>
                <a:spcPts val="0"/>
              </a:spcBef>
              <a:buSzTx/>
              <a:buNone/>
              <a:defRPr b="1" sz="2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mentale</a:t>
            </a:r>
          </a:p>
          <a:p>
            <a:pPr marL="0" indent="0" defTabSz="457200">
              <a:lnSpc>
                <a:spcPts val="4000"/>
              </a:lnSpc>
              <a:spcBef>
                <a:spcPts val="0"/>
              </a:spcBef>
              <a:buSzTx/>
              <a:buNone/>
              <a:defRPr b="1" sz="2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457200">
              <a:lnSpc>
                <a:spcPts val="4000"/>
              </a:lnSpc>
              <a:spcBef>
                <a:spcPts val="0"/>
              </a:spcBef>
              <a:buSzTx/>
              <a:buNone/>
              <a:defRPr b="1" sz="2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émotionnelle</a:t>
            </a:r>
          </a:p>
          <a:p>
            <a:pPr marL="0" indent="0" defTabSz="457200">
              <a:lnSpc>
                <a:spcPts val="4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457200">
              <a:lnSpc>
                <a:spcPts val="52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Ces 3 batteries sont liées entre elles, c’est-à-dire, que lorsqu’il y en a une qui ne fonctionne pas bien, les autres ne fonctionne non plus.</a:t>
            </a:r>
          </a:p>
          <a:p>
            <a:pPr marL="0" indent="0" defTabSz="457200">
              <a:lnSpc>
                <a:spcPts val="52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457200">
              <a:lnSpc>
                <a:spcPts val="52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Réinitialiser votre neurologie: 90% de problèmes d’ordinateurs se résout en le fermant. Nous aussi, on a besoin un ‘reset’.</a:t>
            </a:r>
          </a:p>
        </p:txBody>
      </p:sp>
      <p:sp>
        <p:nvSpPr>
          <p:cNvPr id="125" name="Through Drama www.marylougammans.com"/>
          <p:cNvSpPr txBox="1"/>
          <p:nvPr/>
        </p:nvSpPr>
        <p:spPr>
          <a:xfrm>
            <a:off x="4640988" y="8997949"/>
            <a:ext cx="372282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solidFill>
                  <a:schemeClr val="accent2">
                    <a:hueOff val="39334"/>
                    <a:satOff val="-24133"/>
                    <a:lumOff val="-2298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Through Drama </a:t>
            </a:r>
            <a:r>
              <a:rPr u="sng">
                <a:hlinkClick r:id="rId2" invalidUrl="" action="" tgtFrame="" tooltip="" history="1" highlightClick="0" endSnd="0"/>
              </a:rPr>
              <a:t>www.marylougammans.com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ourquoi un pause-cerveau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Pourquoi un pause-cerveau?</a:t>
            </a:r>
          </a:p>
        </p:txBody>
      </p:sp>
      <p:sp>
        <p:nvSpPr>
          <p:cNvPr id="128" name="Améliore la concentr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Améliore la concentration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Augmenter la motivation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Calme le système nerveux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Régule l'humeur et le comportement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L'exercice fait croître les cellules cérébrales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Augmente les systèmes d'apprentissage et de mémoire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Les schémas physiques et les habiletés assistent le cervelet à pousser plus vite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L'activité physique peut affecter positivement le débit sanguin et l'oxygène au cerveau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Améliore les connexions entre les nerfs du cerveau, en aidant à</a:t>
            </a:r>
          </a:p>
          <a:p>
            <a:pPr marL="0" indent="0" defTabSz="329184">
              <a:spcBef>
                <a:spcPts val="0"/>
              </a:spcBef>
              <a:buSzTx/>
              <a:buNone/>
              <a:defRPr sz="216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améliorer le traitement de l'information</a:t>
            </a:r>
          </a:p>
        </p:txBody>
      </p:sp>
      <p:sp>
        <p:nvSpPr>
          <p:cNvPr id="129" name="Through Drama www.marylougammans.com"/>
          <p:cNvSpPr txBox="1"/>
          <p:nvPr/>
        </p:nvSpPr>
        <p:spPr>
          <a:xfrm>
            <a:off x="4640988" y="8959849"/>
            <a:ext cx="372282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solidFill>
                  <a:schemeClr val="accent2">
                    <a:hueOff val="39334"/>
                    <a:satOff val="-24133"/>
                    <a:lumOff val="-2298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Through Drama </a:t>
            </a:r>
            <a:r>
              <a:rPr u="sng">
                <a:hlinkClick r:id="rId2" invalidUrl="" action="" tgtFrame="" tooltip="" history="1" highlightClick="0" endSnd="0"/>
              </a:rPr>
              <a:t>www.marylougammans.com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vez vous des défis avec vos élèves? Lesquel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Avez vous des défis avec vos élèves? Lesquels?</a:t>
            </a:r>
          </a:p>
          <a:p>
            <a:pPr>
              <a:buBlip>
                <a:blip r:embed="rId2"/>
              </a:buBlip>
            </a:pPr>
            <a:r>
              <a:t>Travaillez vous plutôt un à un, ou en petits groupes?</a:t>
            </a:r>
          </a:p>
          <a:p>
            <a:pPr>
              <a:buBlip>
                <a:blip r:embed="rId2"/>
              </a:buBlip>
            </a:pPr>
            <a:r>
              <a:t>Quelles sont les stratégies que vous utilisez en classe?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mph" nodeType="clickEffect" presetID="9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21" dur="indefinite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mph" nodeType="withEffect" presetSubtype="0" presetID="9" grpId="2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3" presetClass="emph" nodeType="withEffect" presetSubtype="0" presetID="9" grpId="2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2"/>
      <p:bldP build="p" bldLvl="5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Une pause réussie est une pause:…"/>
          <p:cNvSpPr txBox="1"/>
          <p:nvPr/>
        </p:nvSpPr>
        <p:spPr>
          <a:xfrm>
            <a:off x="229927" y="2476500"/>
            <a:ext cx="12720601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6200"/>
              </a:lnSpc>
              <a:defRPr sz="4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Une pause réussie est une pause:</a:t>
            </a:r>
          </a:p>
          <a:p>
            <a:pPr algn="l" defTabSz="457200">
              <a:lnSpc>
                <a:spcPts val="6200"/>
              </a:lnSpc>
              <a:defRPr sz="4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lnSpc>
                <a:spcPts val="5000"/>
              </a:lnSpc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aérée (prendre l’air)</a:t>
            </a:r>
          </a:p>
          <a:p>
            <a:pPr algn="l" defTabSz="457200">
              <a:lnSpc>
                <a:spcPts val="5000"/>
              </a:lnSpc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</a:p>
          <a:p>
            <a:pPr algn="l" defTabSz="457200">
              <a:lnSpc>
                <a:spcPts val="5000"/>
              </a:lnSpc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hydratée (boire de l’eau)</a:t>
            </a:r>
          </a:p>
          <a:p>
            <a:pPr algn="l" defTabSz="457200">
              <a:lnSpc>
                <a:spcPts val="5000"/>
              </a:lnSpc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</a:p>
          <a:p>
            <a:pPr algn="l" defTabSz="457200">
              <a:lnSpc>
                <a:spcPts val="5000"/>
              </a:lnSpc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communicationnelle (ne pas rester seul- parler, échanger avec quelqu’un)</a:t>
            </a:r>
          </a:p>
          <a:p>
            <a:pPr algn="l" defTabSz="457200">
              <a:lnSpc>
                <a:spcPts val="5000"/>
              </a:lnSpc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lnSpc>
                <a:spcPts val="5000"/>
              </a:lnSpc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Et elle ne doit </a:t>
            </a:r>
            <a:r>
              <a:rPr b="1"/>
              <a:t>pas dépasser 10 minutes</a:t>
            </a:r>
            <a:r>
              <a:t> sinon tu n’auras plus envie de te remettre au travail.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ome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Atome!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es activité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activités</a:t>
            </a:r>
          </a:p>
        </p:txBody>
      </p:sp>
      <p:sp>
        <p:nvSpPr>
          <p:cNvPr id="138" name="Physiq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Physiques</a:t>
            </a:r>
          </a:p>
          <a:p>
            <a:pPr>
              <a:buBlip>
                <a:blip r:embed="rId2"/>
              </a:buBlip>
            </a:pPr>
            <a:r>
              <a:t>Liés aux travail de classe</a:t>
            </a:r>
          </a:p>
          <a:p>
            <a:pPr>
              <a:buBlip>
                <a:blip r:embed="rId2"/>
              </a:buBlip>
            </a:pPr>
            <a:r>
              <a:t>Ludiques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ctivités physiq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Activités physiques</a:t>
            </a:r>
          </a:p>
        </p:txBody>
      </p:sp>
      <p:sp>
        <p:nvSpPr>
          <p:cNvPr id="141" name="Yoga ( 1 minute à 10 minutes)…"/>
          <p:cNvSpPr txBox="1"/>
          <p:nvPr>
            <p:ph type="body" idx="1"/>
          </p:nvPr>
        </p:nvSpPr>
        <p:spPr>
          <a:xfrm>
            <a:off x="330199" y="2120900"/>
            <a:ext cx="11430001" cy="5715000"/>
          </a:xfrm>
          <a:prstGeom prst="rect">
            <a:avLst/>
          </a:prstGeom>
        </p:spPr>
        <p:txBody>
          <a:bodyPr/>
          <a:lstStyle/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Yoga ( 1 minute à 10 minutes) 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Ver de pouce ( 30 seconds)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Trouve le- vite! 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Lap lap Clap Snap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Miroir 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Sac de sable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Passer les cerceaux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Stylo retournant 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Un noeud humain ( 8)</a:t>
            </a:r>
          </a:p>
          <a:p>
            <a:pPr marL="232282" indent="-232282" defTabSz="344677">
              <a:spcBef>
                <a:spcPts val="2100"/>
              </a:spcBef>
              <a:buBlip>
                <a:blip r:embed="rId2"/>
              </a:buBlip>
              <a:defRPr sz="2124"/>
            </a:pPr>
            <a:r>
              <a:t>Oreille et nez- switch </a:t>
            </a:r>
          </a:p>
        </p:txBody>
      </p:sp>
      <p:sp>
        <p:nvSpPr>
          <p:cNvPr id="142" name="Through Drama www.marylougammans.com"/>
          <p:cNvSpPr txBox="1"/>
          <p:nvPr/>
        </p:nvSpPr>
        <p:spPr>
          <a:xfrm>
            <a:off x="4183788" y="8820149"/>
            <a:ext cx="372282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solidFill>
                  <a:schemeClr val="accent2">
                    <a:hueOff val="39334"/>
                    <a:satOff val="-24133"/>
                    <a:lumOff val="-2298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Through Drama </a:t>
            </a:r>
            <a:r>
              <a:rPr u="sng">
                <a:hlinkClick r:id="rId3" invalidUrl="" action="" tgtFrame="" tooltip="" history="1" highlightClick="0" endSnd="0"/>
              </a:rPr>
              <a:t>www.marylougammans.com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3174" y="-1816021"/>
            <a:ext cx="4165992" cy="13665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