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notesSlides/notesSlide4.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duster"/>
      </a:defRPr>
    </a:lvl1pPr>
    <a:lvl2pPr marL="0" marR="0" indent="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duster"/>
      </a:defRPr>
    </a:lvl2pPr>
    <a:lvl3pPr marL="0" marR="0" indent="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duster"/>
      </a:defRPr>
    </a:lvl3pPr>
    <a:lvl4pPr marL="0" marR="0" indent="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duster"/>
      </a:defRPr>
    </a:lvl4pPr>
    <a:lvl5pPr marL="0" marR="0" indent="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duster"/>
      </a:defRPr>
    </a:lvl5pPr>
    <a:lvl6pPr marL="0" marR="0" indent="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duster"/>
      </a:defRPr>
    </a:lvl6pPr>
    <a:lvl7pPr marL="0" marR="0" indent="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duster"/>
      </a:defRPr>
    </a:lvl7pPr>
    <a:lvl8pPr marL="0" marR="0" indent="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duster"/>
      </a:defRPr>
    </a:lvl8pPr>
    <a:lvl9pPr marL="0" marR="0" indent="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duster"/>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b="def" i="def"/>
      <a:tcStyle>
        <a:tcBdr/>
        <a:fill>
          <a:solidFill>
            <a:srgbClr val="000000">
              <a:alpha val="25000"/>
            </a:srgbClr>
          </a:solidFill>
        </a:fill>
      </a:tcStyle>
    </a:band2H>
    <a:firstCo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b="def" i="def"/>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4B13F">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882B"/>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78BC"/>
          </a:solidFill>
        </a:fill>
      </a:tcStyle>
    </a:firstRow>
  </a:tblStyle>
  <a:tblStyle styleId="{EEE7283C-3CF3-47DC-8721-378D4A62B228}" styleName="">
    <a:tblBg/>
    <a:wholeTbl>
      <a:tcTxStyle b="off" i="off">
        <a:fontRef idx="minor">
          <a:srgbClr val="FFFFFF"/>
        </a:fontRef>
        <a:srgbClr val="FFFFFF"/>
      </a:tcTxStyle>
      <a:tcStyle>
        <a:tcBdr>
          <a:left>
            <a:ln w="25400" cap="flat">
              <a:solidFill>
                <a:srgbClr val="FFFFFF">
                  <a:alpha val="75000"/>
                </a:srgbClr>
              </a:solidFill>
              <a:custDash>
                <a:ds d="200000" sp="200000"/>
              </a:custDash>
              <a:miter lim="400000"/>
            </a:ln>
          </a:left>
          <a:right>
            <a:ln w="25400" cap="flat">
              <a:solidFill>
                <a:srgbClr val="FFFFFF">
                  <a:alpha val="75000"/>
                </a:srgbClr>
              </a:solidFill>
              <a:custDash>
                <a:ds d="200000" sp="200000"/>
              </a:custDash>
              <a:miter lim="400000"/>
            </a:ln>
          </a:right>
          <a:top>
            <a:ln w="25400" cap="flat">
              <a:solidFill>
                <a:srgbClr val="FFFFFF">
                  <a:alpha val="75000"/>
                </a:srgbClr>
              </a:solidFill>
              <a:custDash>
                <a:ds d="200000" sp="200000"/>
              </a:custDash>
              <a:miter lim="400000"/>
            </a:ln>
          </a:top>
          <a:bottom>
            <a:ln w="25400" cap="flat">
              <a:solidFill>
                <a:srgbClr val="FFFFFF">
                  <a:alpha val="75000"/>
                </a:srgbClr>
              </a:solidFill>
              <a:custDash>
                <a:ds d="200000" sp="200000"/>
              </a:custDash>
              <a:miter lim="400000"/>
            </a:ln>
          </a:bottom>
          <a:insideH>
            <a:ln w="25400" cap="flat">
              <a:solidFill>
                <a:srgbClr val="FFFFFF">
                  <a:alpha val="75000"/>
                </a:srgbClr>
              </a:solidFill>
              <a:custDash>
                <a:ds d="200000" sp="200000"/>
              </a:custDash>
              <a:miter lim="400000"/>
            </a:ln>
          </a:insideH>
          <a:insideV>
            <a:ln w="25400" cap="flat">
              <a:solidFill>
                <a:srgbClr val="FFFFFF">
                  <a:alpha val="75000"/>
                </a:srgbClr>
              </a:solidFill>
              <a:custDash>
                <a:ds d="200000" sp="200000"/>
              </a:custDash>
              <a:miter lim="400000"/>
            </a:ln>
          </a:insideV>
        </a:tcBdr>
        <a:fill>
          <a:noFill/>
        </a:fill>
      </a:tcStyle>
    </a:wholeTbl>
    <a:band2H>
      <a:tcTxStyle b="def" i="def"/>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FFFFF">
                  <a:alpha val="75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54545">
              <a:alpha val="41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alpha val="75000"/>
                </a:srgb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82A2F"/>
        </a:fontRef>
        <a:srgbClr val="282A2F"/>
      </a:tcTxStyle>
      <a:tcStyle>
        <a:tcBdr>
          <a:left>
            <a:ln w="12700" cap="flat">
              <a:noFill/>
              <a:miter lim="400000"/>
            </a:ln>
          </a:left>
          <a:right>
            <a:ln w="12700" cap="flat">
              <a:noFill/>
              <a:miter lim="400000"/>
            </a:ln>
          </a:right>
          <a:top>
            <a:ln w="12700" cap="flat">
              <a:noFill/>
              <a:miter lim="400000"/>
            </a:ln>
          </a:top>
          <a:bottom>
            <a:ln w="25400" cap="flat">
              <a:solidFill>
                <a:srgbClr val="FFFFFF">
                  <a:alpha val="75000"/>
                </a:srgbClr>
              </a:solidFill>
              <a:prstDash val="solid"/>
              <a:miter lim="400000"/>
            </a:ln>
          </a:bottom>
          <a:insideH>
            <a:ln w="12700" cap="flat">
              <a:noFill/>
              <a:miter lim="400000"/>
            </a:ln>
          </a:insideH>
          <a:insideV>
            <a:ln w="12700" cap="flat">
              <a:noFill/>
              <a:miter lim="400000"/>
            </a:ln>
          </a:insideV>
        </a:tcBdr>
        <a:fill>
          <a:solidFill>
            <a:srgbClr val="FFBD5C">
              <a:alpha val="82000"/>
            </a:srgbClr>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254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B285"/>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87B7"/>
          </a:solid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254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7A8DB2"/>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b="def" i="def"/>
      <a:tcStyle>
        <a:tcBdr/>
        <a:fill>
          <a:solidFill>
            <a:srgbClr val="DEDEDF">
              <a:alpha val="19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12700" cap="flat">
              <a:solidFill>
                <a:srgbClr val="FFFFFF"/>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444C55">
              <a:alpha val="50000"/>
            </a:srgbClr>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firstRow>
  </a:tblStyle>
  <a:tblStyle styleId="{2708684C-4D16-4618-839F-0558EEFCDFE6}" styleName="">
    <a:tblBg/>
    <a:wholeTbl>
      <a:tcTxStyle b="off" i="off">
        <a:fontRef idx="minor">
          <a:srgbClr val="FFFFFF"/>
        </a:fontRef>
        <a:srgbClr val="FFFFFF"/>
      </a:tcTxStyle>
      <a:tcStyle>
        <a:tcBdr>
          <a:left>
            <a:ln w="25400" cap="rnd">
              <a:solidFill>
                <a:srgbClr val="FFFFFF"/>
              </a:solidFill>
              <a:custDash>
                <a:ds d="100000" sp="200000"/>
              </a:custDash>
              <a:miter lim="400000"/>
            </a:ln>
          </a:left>
          <a:right>
            <a:ln w="25400" cap="rnd">
              <a:solidFill>
                <a:srgbClr val="FFFFFF"/>
              </a:solidFill>
              <a:custDash>
                <a:ds d="100000" sp="200000"/>
              </a:custDash>
              <a:miter lim="400000"/>
            </a:ln>
          </a:right>
          <a:top>
            <a:ln w="25400" cap="rnd">
              <a:solidFill>
                <a:srgbClr val="FFFFFF"/>
              </a:solidFill>
              <a:custDash>
                <a:ds d="100000" sp="200000"/>
              </a:custDash>
              <a:miter lim="400000"/>
            </a:ln>
          </a:top>
          <a:bottom>
            <a:ln w="25400" cap="rnd">
              <a:solidFill>
                <a:srgbClr val="FFFFFF"/>
              </a:solidFill>
              <a:custDash>
                <a:ds d="100000" sp="200000"/>
              </a:custDash>
              <a:miter lim="400000"/>
            </a:ln>
          </a:bottom>
          <a:insideH>
            <a:ln w="25400" cap="rnd">
              <a:solidFill>
                <a:srgbClr val="FFFFFF"/>
              </a:solidFill>
              <a:custDash>
                <a:ds d="100000" sp="200000"/>
              </a:custDash>
              <a:miter lim="400000"/>
            </a:ln>
          </a:insideH>
          <a:insideV>
            <a:ln w="25400" cap="rnd">
              <a:solidFill>
                <a:srgbClr val="FFFFFF"/>
              </a:solidFill>
              <a:custDash>
                <a:ds d="100000" sp="200000"/>
              </a:custDash>
              <a:miter lim="400000"/>
            </a:ln>
          </a:insideV>
        </a:tcBdr>
        <a:fill>
          <a:noFill/>
        </a:fill>
      </a:tcStyle>
    </a:wholeTbl>
    <a:band2H>
      <a:tcTxStyle b="def" i="def"/>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Shape 122"/>
          <p:cNvSpPr/>
          <p:nvPr>
            <p:ph type="sldImg"/>
          </p:nvPr>
        </p:nvSpPr>
        <p:spPr>
          <a:prstGeom prst="rect">
            <a:avLst/>
          </a:prstGeom>
        </p:spPr>
        <p:txBody>
          <a:bodyPr/>
          <a:lstStyle/>
          <a:p>
            <a:pPr/>
          </a:p>
        </p:txBody>
      </p:sp>
      <p:sp>
        <p:nvSpPr>
          <p:cNvPr id="123" name="Shape 123"/>
          <p:cNvSpPr/>
          <p:nvPr>
            <p:ph type="body" sz="quarter" idx="1"/>
          </p:nvPr>
        </p:nvSpPr>
        <p:spPr>
          <a:prstGeom prst="rect">
            <a:avLst/>
          </a:prstGeom>
        </p:spPr>
        <p:txBody>
          <a:bodyPr/>
          <a:lstStyle/>
          <a:p>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Shape 152"/>
          <p:cNvSpPr/>
          <p:nvPr>
            <p:ph type="sldImg"/>
          </p:nvPr>
        </p:nvSpPr>
        <p:spPr>
          <a:prstGeom prst="rect">
            <a:avLst/>
          </a:prstGeom>
        </p:spPr>
        <p:txBody>
          <a:bodyPr/>
          <a:lstStyle/>
          <a:p>
            <a:pPr/>
          </a:p>
        </p:txBody>
      </p:sp>
      <p:sp>
        <p:nvSpPr>
          <p:cNvPr id="153" name="Shape 153"/>
          <p:cNvSpPr/>
          <p:nvPr>
            <p:ph type="body" sz="quarter" idx="1"/>
          </p:nvPr>
        </p:nvSpPr>
        <p:spPr>
          <a:prstGeom prst="rect">
            <a:avLst/>
          </a:prstGeom>
        </p:spPr>
        <p:txBody>
          <a:bodyPr/>
          <a:lstStyle/>
          <a:p>
            <a:pPr marL="527755" indent="-527755">
              <a:buSzPct val="100000"/>
              <a:buAutoNum type="arabicParenR" startAt="1"/>
            </a:pPr>
            <a:r>
              <a:t>Activités possible avec la poésie: Lisez plusieurs façons : Hot seating’(entrevue) , avec un mot en main, conversations entendues ( donne une situation, les élèves discutent 2x2, ensuite statues. À ce point les profs tape l’épaule d’un groupe qui parle comme dans la situation….etc… </a:t>
            </a:r>
          </a:p>
          <a:p>
            <a:pPr marL="527755" indent="-527755">
              <a:buSzPct val="100000"/>
              <a:buAutoNum type="arabicParenR" startAt="1"/>
            </a:pPr>
          </a:p>
          <a:p>
            <a:pPr marL="527755" indent="-527755">
              <a:buSzPct val="100000"/>
              <a:buAutoNum type="arabicParenR" startAt="3"/>
            </a:pPr>
            <a:r>
              <a:t>Exercise #1=lisez de plusieurs façons: Pourquoi? Les mots peuvent indiquer des différente choses avec l’inflection ( quand les élèves parle…..leur ton, le sens peut être modifié soulevant des émotions différentes </a:t>
            </a:r>
          </a:p>
          <a:p>
            <a:pPr marL="527755" indent="-527755">
              <a:buSzPct val="100000"/>
              <a:buAutoNum type="arabicParenR" startAt="3"/>
            </a:pPr>
            <a:r>
              <a:t>( a) accentuation- emphasis  (b) ton et hauteur de la voix. (c) rythme de la voix</a:t>
            </a:r>
          </a:p>
          <a:p>
            <a:pPr marL="527755" indent="-527755">
              <a:buSzPct val="100000"/>
              <a:buAutoNum type="arabicParenR" startAt="3"/>
            </a:pPr>
            <a:r>
              <a:t>Lisez régulièrement une ligne par personne, lisez à l’unison, echo ( classe répète après la ligne lu) ,  Pause entre lignes, accent sur un mot dans la ligne, CLOZE technique= une personne lis une ligne sans le dernier mot, le group ensemble le dit. Une deuxième fois avec un mot différent,</a:t>
            </a:r>
          </a:p>
          <a:p>
            <a:pPr/>
            <a:r>
              <a:t>Lisez la ligne différemment que la ligne précédente, utilisant qu’un geste ou mouvement seulement</a:t>
            </a:r>
          </a:p>
          <a:p>
            <a:pPr/>
            <a:r>
              <a:t>Lisez en ronde ( 2 groupes) ,changer l’ordre des lignes</a:t>
            </a:r>
          </a:p>
          <a:p>
            <a:pPr/>
          </a:p>
          <a:p>
            <a:pPr/>
            <a:r>
              <a:t>Un exercice avec des élèves comme celui-ci peut donner l’élève une différente perspective pour qu’il puisse comparer ce qu’ils ont fait avec les sentiments d’un autre.</a:t>
            </a:r>
          </a:p>
          <a:p>
            <a:pPr/>
          </a:p>
          <a:p>
            <a:pPr/>
          </a:p>
          <a:p>
            <a:pPr marL="527755" indent="-527755">
              <a:buSzPct val="100000"/>
              <a:buAutoNum type="arabicParenR" startAt="6"/>
            </a:pPr>
          </a:p>
          <a:p>
            <a:pPr marL="527755" indent="-527755">
              <a:buSzPct val="100000"/>
              <a:buAutoNum type="arabicParenR" startAt="7"/>
            </a:pPr>
          </a:p>
          <a:p>
            <a:pPr marL="527755" indent="-527755">
              <a:buSzPct val="100000"/>
              <a:buAutoNum type="arabicParenR" startAt="8"/>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Shape 187"/>
          <p:cNvSpPr/>
          <p:nvPr>
            <p:ph type="sldImg"/>
          </p:nvPr>
        </p:nvSpPr>
        <p:spPr>
          <a:prstGeom prst="rect">
            <a:avLst/>
          </a:prstGeom>
        </p:spPr>
        <p:txBody>
          <a:bodyPr/>
          <a:lstStyle/>
          <a:p>
            <a:pPr/>
          </a:p>
        </p:txBody>
      </p:sp>
      <p:sp>
        <p:nvSpPr>
          <p:cNvPr id="188" name="Shape 188"/>
          <p:cNvSpPr/>
          <p:nvPr>
            <p:ph type="body" sz="quarter" idx="1"/>
          </p:nvPr>
        </p:nvSpPr>
        <p:spPr>
          <a:prstGeom prst="rect">
            <a:avLst/>
          </a:prstGeom>
        </p:spPr>
        <p:txBody>
          <a:bodyPr/>
          <a:lstStyle/>
          <a:p>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Shape 193"/>
          <p:cNvSpPr/>
          <p:nvPr>
            <p:ph type="sldImg"/>
          </p:nvPr>
        </p:nvSpPr>
        <p:spPr>
          <a:prstGeom prst="rect">
            <a:avLst/>
          </a:prstGeom>
        </p:spPr>
        <p:txBody>
          <a:bodyPr/>
          <a:lstStyle/>
          <a:p>
            <a:pPr/>
          </a:p>
        </p:txBody>
      </p:sp>
      <p:sp>
        <p:nvSpPr>
          <p:cNvPr id="194" name="Shape 194"/>
          <p:cNvSpPr/>
          <p:nvPr>
            <p:ph type="body" sz="quarter" idx="1"/>
          </p:nvPr>
        </p:nvSpPr>
        <p:spPr>
          <a:prstGeom prst="rect">
            <a:avLst/>
          </a:prstGeom>
        </p:spPr>
        <p:txBody>
          <a:bodyPr/>
          <a:lstStyle/>
          <a:p>
            <a:pPr/>
            <a:r>
              <a:t>Students too often approach situations verbally and have an emotional disconnect or vice versa. This will give them the tools necessary to understand the impact of their actions (or inactions) on others even if they didn’t intend for the outcome.</a:t>
            </a:r>
          </a:p>
          <a:p>
            <a:pPr/>
          </a:p>
          <a:p>
            <a:pPr/>
            <a:r>
              <a:t>They will learn that we all come to the classroom with different baggage and not always a clean slate as some are lucky enough to experience. </a:t>
            </a:r>
          </a:p>
          <a:p>
            <a:pPr/>
            <a:r>
              <a:t>They will begin to understand the roles in a cycle of violence and how they can have an impact by recognizing it in themselves or others, as well as global situations while hopefully deciding to be the change.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2616200"/>
            <a:ext cx="10464800" cy="2540000"/>
          </a:xfrm>
          <a:prstGeom prst="rect">
            <a:avLst/>
          </a:prstGeom>
        </p:spPr>
        <p:txBody>
          <a:bodyPr anchor="b"/>
          <a:lstStyle/>
          <a:p>
            <a:pPr/>
            <a:r>
              <a:t>Title Text</a:t>
            </a:r>
          </a:p>
        </p:txBody>
      </p:sp>
      <p:sp>
        <p:nvSpPr>
          <p:cNvPr id="12" name="Body Level One…"/>
          <p:cNvSpPr txBox="1"/>
          <p:nvPr>
            <p:ph type="body" sz="quarter" idx="1"/>
          </p:nvPr>
        </p:nvSpPr>
        <p:spPr>
          <a:xfrm>
            <a:off x="1270000" y="5207000"/>
            <a:ext cx="10464800" cy="16637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571500"/>
          </a:xfrm>
          <a:prstGeom prst="rect">
            <a:avLst/>
          </a:prstGeom>
        </p:spPr>
        <p:txBody>
          <a:bodyPr anchor="t">
            <a:spAutoFit/>
          </a:bodyPr>
          <a:lstStyle>
            <a:lvl1pPr marL="0" indent="0" algn="ctr">
              <a:spcBef>
                <a:spcPts val="0"/>
              </a:spcBef>
              <a:buSzTx/>
              <a:buNone/>
              <a:defRPr sz="2400"/>
            </a:lvl1pPr>
          </a:lstStyle>
          <a:p>
            <a:pPr/>
            <a:r>
              <a:t>–Johnny Appleseed</a:t>
            </a:r>
          </a:p>
        </p:txBody>
      </p:sp>
      <p:sp>
        <p:nvSpPr>
          <p:cNvPr id="94" name="“Type a quote here.”"/>
          <p:cNvSpPr txBox="1"/>
          <p:nvPr>
            <p:ph type="body" sz="quarter" idx="14"/>
          </p:nvPr>
        </p:nvSpPr>
        <p:spPr>
          <a:xfrm>
            <a:off x="1270000" y="4518049"/>
            <a:ext cx="10464800" cy="717502"/>
          </a:xfrm>
          <a:prstGeom prst="rect">
            <a:avLst/>
          </a:prstGeom>
        </p:spPr>
        <p:txBody>
          <a:bodyPr>
            <a:spAutoFit/>
          </a:bodyPr>
          <a:lstStyle>
            <a:lvl1pPr marL="0" indent="0" algn="ctr">
              <a:spcBef>
                <a:spcPts val="2400"/>
              </a:spcBef>
              <a:buSzTx/>
              <a:buNone/>
              <a:defRPr sz="3800"/>
            </a:lvl1pPr>
          </a:lstStyle>
          <a:p>
            <a:pPr/>
            <a:r>
              <a:t>“Type a quote here.”</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a:ln w="88900"/>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181100" y="1160942"/>
            <a:ext cx="10642600" cy="5511801"/>
          </a:xfrm>
          <a:prstGeom prst="rect">
            <a:avLst/>
          </a:prstGeom>
          <a:ln w="9525">
            <a:round/>
          </a:ln>
        </p:spPr>
        <p:txBody>
          <a:bodyPr lIns="91439" tIns="45719" rIns="91439" bIns="45719" anchor="t">
            <a:noAutofit/>
          </a:bodyPr>
          <a:lstStyle/>
          <a:p>
            <a:pPr/>
          </a:p>
        </p:txBody>
      </p:sp>
      <p:sp>
        <p:nvSpPr>
          <p:cNvPr id="21" name="Title Text"/>
          <p:cNvSpPr txBox="1"/>
          <p:nvPr>
            <p:ph type="title"/>
          </p:nvPr>
        </p:nvSpPr>
        <p:spPr>
          <a:xfrm>
            <a:off x="1181100" y="6794500"/>
            <a:ext cx="10642600" cy="1511300"/>
          </a:xfrm>
          <a:prstGeom prst="rect">
            <a:avLst/>
          </a:prstGeom>
        </p:spPr>
        <p:txBody>
          <a:bodyPr/>
          <a:lstStyle/>
          <a:p>
            <a:pPr/>
            <a:r>
              <a:t>Title Text</a:t>
            </a:r>
          </a:p>
        </p:txBody>
      </p:sp>
      <p:sp>
        <p:nvSpPr>
          <p:cNvPr id="22" name="Body Level One…"/>
          <p:cNvSpPr txBox="1"/>
          <p:nvPr>
            <p:ph type="body" sz="quarter" idx="1"/>
          </p:nvPr>
        </p:nvSpPr>
        <p:spPr>
          <a:xfrm>
            <a:off x="1181100" y="8382000"/>
            <a:ext cx="10642600" cy="9398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606800"/>
            <a:ext cx="10464800" cy="2540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7226300" y="1231900"/>
            <a:ext cx="4914900" cy="6997700"/>
          </a:xfrm>
          <a:prstGeom prst="rect">
            <a:avLst/>
          </a:prstGeom>
          <a:ln w="9525">
            <a:round/>
          </a:ln>
        </p:spPr>
        <p:txBody>
          <a:bodyPr lIns="91439" tIns="45719" rIns="91439" bIns="45719" anchor="t">
            <a:noAutofit/>
          </a:bodyPr>
          <a:lstStyle/>
          <a:p>
            <a:pPr/>
          </a:p>
        </p:txBody>
      </p:sp>
      <p:sp>
        <p:nvSpPr>
          <p:cNvPr id="39" name="Title Text"/>
          <p:cNvSpPr txBox="1"/>
          <p:nvPr>
            <p:ph type="title"/>
          </p:nvPr>
        </p:nvSpPr>
        <p:spPr>
          <a:xfrm>
            <a:off x="609600" y="1155700"/>
            <a:ext cx="5994400" cy="3568700"/>
          </a:xfrm>
          <a:prstGeom prst="rect">
            <a:avLst/>
          </a:prstGeom>
        </p:spPr>
        <p:txBody>
          <a:bodyPr anchor="b"/>
          <a:lstStyle>
            <a:lvl1pPr>
              <a:defRPr sz="5800"/>
            </a:lvl1pPr>
          </a:lstStyle>
          <a:p>
            <a:pPr/>
            <a:r>
              <a:t>Title Text</a:t>
            </a:r>
          </a:p>
        </p:txBody>
      </p:sp>
      <p:sp>
        <p:nvSpPr>
          <p:cNvPr id="40" name="Body Level One…"/>
          <p:cNvSpPr txBox="1"/>
          <p:nvPr>
            <p:ph type="body" sz="quarter" idx="1"/>
          </p:nvPr>
        </p:nvSpPr>
        <p:spPr>
          <a:xfrm>
            <a:off x="609600" y="4762500"/>
            <a:ext cx="5994400" cy="35687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xfrm>
            <a:off x="1270000" y="2768600"/>
            <a:ext cx="10464800" cy="57404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972300" y="2984500"/>
            <a:ext cx="4747115" cy="6019800"/>
          </a:xfrm>
          <a:prstGeom prst="rect">
            <a:avLst/>
          </a:prstGeom>
          <a:ln w="9525">
            <a:round/>
          </a:ln>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1270000" y="2946400"/>
            <a:ext cx="5270500" cy="6096000"/>
          </a:xfrm>
          <a:prstGeom prst="rect">
            <a:avLst/>
          </a:prstGeom>
        </p:spPr>
        <p:txBody>
          <a:bodyPr/>
          <a:lstStyle>
            <a:lvl1pPr marL="482600" indent="-482600">
              <a:spcBef>
                <a:spcPts val="3200"/>
              </a:spcBef>
              <a:buBlip>
                <a:blip r:embed="rId2"/>
              </a:buBlip>
              <a:defRPr sz="3200"/>
            </a:lvl1pPr>
            <a:lvl2pPr marL="965200" indent="-482600">
              <a:spcBef>
                <a:spcPts val="3200"/>
              </a:spcBef>
              <a:buBlip>
                <a:blip r:embed="rId2"/>
              </a:buBlip>
              <a:defRPr sz="3200"/>
            </a:lvl2pPr>
            <a:lvl3pPr marL="1447800" indent="-482600">
              <a:spcBef>
                <a:spcPts val="3200"/>
              </a:spcBef>
              <a:buBlip>
                <a:blip r:embed="rId2"/>
              </a:buBlip>
              <a:defRPr sz="3200"/>
            </a:lvl3pPr>
            <a:lvl4pPr marL="1930400" indent="-482600">
              <a:spcBef>
                <a:spcPts val="3200"/>
              </a:spcBef>
              <a:buBlip>
                <a:blip r:embed="rId2"/>
              </a:buBlip>
              <a:defRPr sz="3200"/>
            </a:lvl4pPr>
            <a:lvl5pPr marL="2413000" indent="-482600">
              <a:spcBef>
                <a:spcPts val="3200"/>
              </a:spcBef>
              <a:buBlip>
                <a:blip r:embed="rId2"/>
              </a:buBlip>
              <a:defRPr sz="32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6256723" y="9197831"/>
            <a:ext cx="409839" cy="454170"/>
          </a:xfrm>
          <a:prstGeom prst="rect">
            <a:avLst/>
          </a:prstGeom>
        </p:spPr>
        <p:txBody>
          <a:bodyPr/>
          <a:lstStyle>
            <a:lvl1pPr algn="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7273168" y="5018682"/>
            <a:ext cx="4927601" cy="3937001"/>
          </a:xfrm>
          <a:prstGeom prst="rect">
            <a:avLst/>
          </a:prstGeom>
          <a:ln w="9525">
            <a:round/>
          </a:ln>
        </p:spPr>
        <p:txBody>
          <a:bodyPr lIns="91439" tIns="45719" rIns="91439" bIns="45719" anchor="t">
            <a:noAutofit/>
          </a:bodyPr>
          <a:lstStyle/>
          <a:p>
            <a:pPr/>
          </a:p>
        </p:txBody>
      </p:sp>
      <p:sp>
        <p:nvSpPr>
          <p:cNvPr id="84" name="Image"/>
          <p:cNvSpPr/>
          <p:nvPr>
            <p:ph type="pic" sz="quarter" idx="14"/>
          </p:nvPr>
        </p:nvSpPr>
        <p:spPr>
          <a:xfrm rot="21600000">
            <a:off x="7269536" y="774699"/>
            <a:ext cx="4927601" cy="3937001"/>
          </a:xfrm>
          <a:prstGeom prst="rect">
            <a:avLst/>
          </a:prstGeom>
          <a:ln w="9525">
            <a:round/>
          </a:ln>
        </p:spPr>
        <p:txBody>
          <a:bodyPr lIns="91439" tIns="45719" rIns="91439" bIns="45719" anchor="t">
            <a:noAutofit/>
          </a:bodyPr>
          <a:lstStyle/>
          <a:p>
            <a:pPr/>
          </a:p>
        </p:txBody>
      </p:sp>
      <p:sp>
        <p:nvSpPr>
          <p:cNvPr id="85" name="Image"/>
          <p:cNvSpPr/>
          <p:nvPr>
            <p:ph type="pic" sz="half" idx="15"/>
          </p:nvPr>
        </p:nvSpPr>
        <p:spPr>
          <a:xfrm rot="21600000">
            <a:off x="787399" y="774699"/>
            <a:ext cx="6159501" cy="8204201"/>
          </a:xfrm>
          <a:prstGeom prst="rect">
            <a:avLst/>
          </a:prstGeom>
          <a:ln w="9525">
            <a:round/>
          </a:ln>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Body Level One…"/>
          <p:cNvSpPr txBox="1"/>
          <p:nvPr>
            <p:ph type="body" idx="1"/>
          </p:nvPr>
        </p:nvSpPr>
        <p:spPr>
          <a:xfrm>
            <a:off x="1270000" y="1066800"/>
            <a:ext cx="10464800" cy="762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3" name="Title Text"/>
          <p:cNvSpPr txBox="1"/>
          <p:nvPr>
            <p:ph type="title"/>
          </p:nvPr>
        </p:nvSpPr>
        <p:spPr>
          <a:xfrm>
            <a:off x="1270000" y="203200"/>
            <a:ext cx="10464800" cy="254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Slide Number"/>
          <p:cNvSpPr txBox="1"/>
          <p:nvPr>
            <p:ph type="sldNum" sz="quarter" idx="2"/>
          </p:nvPr>
        </p:nvSpPr>
        <p:spPr>
          <a:xfrm>
            <a:off x="6297011" y="9197831"/>
            <a:ext cx="409839" cy="454170"/>
          </a:xfrm>
          <a:prstGeom prst="rect">
            <a:avLst/>
          </a:prstGeom>
          <a:ln w="12700">
            <a:miter lim="400000"/>
          </a:ln>
        </p:spPr>
        <p:txBody>
          <a:bodyPr wrap="none" lIns="50800" tIns="50800" rIns="50800" bIns="50800" anchor="b">
            <a:spAutoFit/>
          </a:bodyPr>
          <a:lstStyle>
            <a:lvl1pPr>
              <a:defRPr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duster"/>
        </a:defRPr>
      </a:lvl1pPr>
      <a:lvl2pPr marL="0" marR="0" indent="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duster"/>
        </a:defRPr>
      </a:lvl2pPr>
      <a:lvl3pPr marL="0" marR="0" indent="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duster"/>
        </a:defRPr>
      </a:lvl3pPr>
      <a:lvl4pPr marL="0" marR="0" indent="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duster"/>
        </a:defRPr>
      </a:lvl4pPr>
      <a:lvl5pPr marL="0" marR="0" indent="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duster"/>
        </a:defRPr>
      </a:lvl5pPr>
      <a:lvl6pPr marL="0" marR="0" indent="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duster"/>
        </a:defRPr>
      </a:lvl6pPr>
      <a:lvl7pPr marL="0" marR="0" indent="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duster"/>
        </a:defRPr>
      </a:lvl7pPr>
      <a:lvl8pPr marL="0" marR="0" indent="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duster"/>
        </a:defRPr>
      </a:lvl8pPr>
      <a:lvl9pPr marL="0" marR="0" indent="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duster"/>
        </a:defRPr>
      </a:lvl9pPr>
    </p:titleStyle>
    <p:bodyStyle>
      <a:lvl1pPr marL="571500" marR="0" indent="-571500" algn="l" defTabSz="457200" rtl="0" latinLnBrk="0">
        <a:lnSpc>
          <a:spcPct val="100000"/>
        </a:lnSpc>
        <a:spcBef>
          <a:spcPts val="36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duster"/>
        </a:defRPr>
      </a:lvl1pPr>
      <a:lvl2pPr marL="1143000" marR="0" indent="-571500" algn="l" defTabSz="457200" rtl="0" latinLnBrk="0">
        <a:lnSpc>
          <a:spcPct val="100000"/>
        </a:lnSpc>
        <a:spcBef>
          <a:spcPts val="36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duster"/>
        </a:defRPr>
      </a:lvl2pPr>
      <a:lvl3pPr marL="1714500" marR="0" indent="-571500" algn="l" defTabSz="457200" rtl="0" latinLnBrk="0">
        <a:lnSpc>
          <a:spcPct val="100000"/>
        </a:lnSpc>
        <a:spcBef>
          <a:spcPts val="36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duster"/>
        </a:defRPr>
      </a:lvl3pPr>
      <a:lvl4pPr marL="2286000" marR="0" indent="-571500" algn="l" defTabSz="457200" rtl="0" latinLnBrk="0">
        <a:lnSpc>
          <a:spcPct val="100000"/>
        </a:lnSpc>
        <a:spcBef>
          <a:spcPts val="36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duster"/>
        </a:defRPr>
      </a:lvl4pPr>
      <a:lvl5pPr marL="2857500" marR="0" indent="-571500" algn="l" defTabSz="457200" rtl="0" latinLnBrk="0">
        <a:lnSpc>
          <a:spcPct val="100000"/>
        </a:lnSpc>
        <a:spcBef>
          <a:spcPts val="36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duster"/>
        </a:defRPr>
      </a:lvl5pPr>
      <a:lvl6pPr marL="3429000" marR="0" indent="-571500" algn="l" defTabSz="457200" rtl="0" latinLnBrk="0">
        <a:lnSpc>
          <a:spcPct val="100000"/>
        </a:lnSpc>
        <a:spcBef>
          <a:spcPts val="36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duster"/>
        </a:defRPr>
      </a:lvl6pPr>
      <a:lvl7pPr marL="4000500" marR="0" indent="-571500" algn="l" defTabSz="457200" rtl="0" latinLnBrk="0">
        <a:lnSpc>
          <a:spcPct val="100000"/>
        </a:lnSpc>
        <a:spcBef>
          <a:spcPts val="36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duster"/>
        </a:defRPr>
      </a:lvl7pPr>
      <a:lvl8pPr marL="4572000" marR="0" indent="-571500" algn="l" defTabSz="457200" rtl="0" latinLnBrk="0">
        <a:lnSpc>
          <a:spcPct val="100000"/>
        </a:lnSpc>
        <a:spcBef>
          <a:spcPts val="36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duster"/>
        </a:defRPr>
      </a:lvl8pPr>
      <a:lvl9pPr marL="5143500" marR="0" indent="-571500" algn="l" defTabSz="457200" rtl="0" latinLnBrk="0">
        <a:lnSpc>
          <a:spcPct val="100000"/>
        </a:lnSpc>
        <a:spcBef>
          <a:spcPts val="36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duster"/>
        </a:defRPr>
      </a:lvl9pPr>
    </p:bodyStyle>
    <p:otherStyle>
      <a:lvl1pPr marL="0" marR="0" indent="0" algn="ctr" defTabSz="457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duster"/>
        </a:defRPr>
      </a:lvl1pPr>
      <a:lvl2pPr marL="0" marR="0" indent="0" algn="ctr" defTabSz="457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duster"/>
        </a:defRPr>
      </a:lvl2pPr>
      <a:lvl3pPr marL="0" marR="0" indent="0" algn="ctr" defTabSz="457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duster"/>
        </a:defRPr>
      </a:lvl3pPr>
      <a:lvl4pPr marL="0" marR="0" indent="0" algn="ctr" defTabSz="457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duster"/>
        </a:defRPr>
      </a:lvl4pPr>
      <a:lvl5pPr marL="0" marR="0" indent="0" algn="ctr" defTabSz="457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duster"/>
        </a:defRPr>
      </a:lvl5pPr>
      <a:lvl6pPr marL="0" marR="0" indent="0" algn="ctr" defTabSz="457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duster"/>
        </a:defRPr>
      </a:lvl6pPr>
      <a:lvl7pPr marL="0" marR="0" indent="0" algn="ctr" defTabSz="457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duster"/>
        </a:defRPr>
      </a:lvl7pPr>
      <a:lvl8pPr marL="0" marR="0" indent="0" algn="ctr" defTabSz="457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duster"/>
        </a:defRPr>
      </a:lvl8pPr>
      <a:lvl9pPr marL="0" marR="0" indent="0" algn="ctr" defTabSz="457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duster"/>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marylougammans.com" TargetMode="External"/></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tif"/></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hyperlink" Target="http://www.marylougammans.com" TargetMode="External"/></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jpeg"/><Relationship Id="rId8" Type="http://schemas.openxmlformats.org/officeDocument/2006/relationships/image" Target="../media/image9.jpeg"/><Relationship Id="rId9" Type="http://schemas.openxmlformats.org/officeDocument/2006/relationships/image" Target="../media/image10.jpeg"/><Relationship Id="rId10" Type="http://schemas.openxmlformats.org/officeDocument/2006/relationships/image" Target="../media/image11.jpeg"/><Relationship Id="rId11" Type="http://schemas.openxmlformats.org/officeDocument/2006/relationships/image" Target="../media/image12.jpeg"/><Relationship Id="rId12" Type="http://schemas.openxmlformats.org/officeDocument/2006/relationships/image" Target="../media/image13.jpeg"/><Relationship Id="rId13" Type="http://schemas.openxmlformats.org/officeDocument/2006/relationships/image" Target="../media/image14.jpeg"/><Relationship Id="rId14" Type="http://schemas.openxmlformats.org/officeDocument/2006/relationships/image" Target="../media/image15.jpeg"/><Relationship Id="rId15" Type="http://schemas.openxmlformats.org/officeDocument/2006/relationships/image" Target="../media/image16.jpeg"/><Relationship Id="rId16" Type="http://schemas.openxmlformats.org/officeDocument/2006/relationships/image" Target="../media/image17.jpeg"/><Relationship Id="rId17" Type="http://schemas.openxmlformats.org/officeDocument/2006/relationships/image" Target="../media/image18.jpeg"/><Relationship Id="rId18" Type="http://schemas.openxmlformats.org/officeDocument/2006/relationships/image" Target="../media/image19.jpeg"/><Relationship Id="rId19" Type="http://schemas.openxmlformats.org/officeDocument/2006/relationships/image" Target="../media/image20.jpeg"/><Relationship Id="rId20" Type="http://schemas.openxmlformats.org/officeDocument/2006/relationships/hyperlink" Target="http://www.marylougammans.com" TargetMode="External"/></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hyperlink" Target="http://www.marylougammans.com" TargetMode="External"/></Relationships>

</file>

<file path=ppt/slides/_rels/slide15.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marylougammans.com" TargetMode="External"/></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edu.gov.on.ca" TargetMode="External"/><Relationship Id="rId3" Type="http://schemas.openxmlformats.org/officeDocument/2006/relationships/hyperlink" Target="https://www.croixrouge.ca" TargetMode="External"/><Relationship Id="rId4" Type="http://schemas.openxmlformats.org/officeDocument/2006/relationships/hyperlink" Target="http://www3.nfb.ca/sg/100618.pdf" TargetMode="External"/><Relationship Id="rId5" Type="http://schemas.openxmlformats.org/officeDocument/2006/relationships/hyperlink" Target="http://www.learnalberta.ca/" TargetMode="External"/></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marylougammans.com" TargetMode="External"/></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hyperlink" Target="http://www.marylougammans.com" TargetMode="External"/></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hyperlink" Target="https://www.cdc.gov/" TargetMode="External"/></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L’intimidation:…"/>
          <p:cNvSpPr txBox="1"/>
          <p:nvPr>
            <p:ph type="ctrTitle"/>
          </p:nvPr>
        </p:nvSpPr>
        <p:spPr>
          <a:prstGeom prst="rect">
            <a:avLst/>
          </a:prstGeom>
        </p:spPr>
        <p:txBody>
          <a:bodyPr/>
          <a:lstStyle/>
          <a:p>
            <a:pPr/>
            <a:r>
              <a:t>L’intimidation:</a:t>
            </a:r>
          </a:p>
          <a:p>
            <a:pPr/>
            <a:r>
              <a:t>Autre perspectives</a:t>
            </a:r>
          </a:p>
        </p:txBody>
      </p:sp>
      <p:sp>
        <p:nvSpPr>
          <p:cNvPr id="120" name="Comment créer une prise de conscience?"/>
          <p:cNvSpPr txBox="1"/>
          <p:nvPr>
            <p:ph type="subTitle" sz="quarter" idx="1"/>
          </p:nvPr>
        </p:nvSpPr>
        <p:spPr>
          <a:prstGeom prst="rect">
            <a:avLst/>
          </a:prstGeom>
        </p:spPr>
        <p:txBody>
          <a:bodyPr/>
          <a:lstStyle/>
          <a:p>
            <a:pPr/>
            <a:r>
              <a:t>Comment créer une prise de conscience?</a:t>
            </a:r>
          </a:p>
        </p:txBody>
      </p:sp>
      <p:sp>
        <p:nvSpPr>
          <p:cNvPr id="121" name="Through Drama www.marylougammans.com"/>
          <p:cNvSpPr txBox="1"/>
          <p:nvPr/>
        </p:nvSpPr>
        <p:spPr>
          <a:xfrm>
            <a:off x="4285388" y="9023349"/>
            <a:ext cx="3722824"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584200">
              <a:defRPr sz="1400">
                <a:latin typeface="Palatino"/>
                <a:ea typeface="Palatino"/>
                <a:cs typeface="Palatino"/>
                <a:sym typeface="Palatino"/>
              </a:defRPr>
            </a:pPr>
            <a:r>
              <a:t>Through Drama </a:t>
            </a:r>
            <a:r>
              <a:rPr u="sng">
                <a:hlinkClick r:id="rId3" invalidUrl="" action="" tgtFrame="" tooltip="" history="1" highlightClick="0" endSnd="0"/>
              </a:rPr>
              <a:t>www.marylougammans.com</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Une structure dramatique utilisant un poème…"/>
          <p:cNvSpPr txBox="1"/>
          <p:nvPr>
            <p:ph type="title"/>
          </p:nvPr>
        </p:nvSpPr>
        <p:spPr>
          <a:xfrm>
            <a:off x="221290" y="1155997"/>
            <a:ext cx="6226077" cy="5791237"/>
          </a:xfrm>
          <a:prstGeom prst="rect">
            <a:avLst/>
          </a:prstGeom>
        </p:spPr>
        <p:txBody>
          <a:bodyPr/>
          <a:lstStyle/>
          <a:p>
            <a:pPr algn="l" defTabSz="356615">
              <a:tabLst>
                <a:tab pos="355600" algn="l"/>
              </a:tabLst>
              <a:defRPr sz="1950" u="sng">
                <a:latin typeface="Helvetica"/>
                <a:ea typeface="Helvetica"/>
                <a:cs typeface="Helvetica"/>
                <a:sym typeface="Helvetica"/>
              </a:defRPr>
            </a:pPr>
            <a:r>
              <a:t>Une structure dramatique utilisant un poème</a:t>
            </a:r>
          </a:p>
          <a:p>
            <a:pPr algn="l" defTabSz="356615">
              <a:tabLst>
                <a:tab pos="355600" algn="l"/>
              </a:tabLst>
              <a:defRPr sz="1950" u="sng">
                <a:latin typeface="Helvetica"/>
                <a:ea typeface="Helvetica"/>
                <a:cs typeface="Helvetica"/>
                <a:sym typeface="Helvetica"/>
              </a:defRPr>
            </a:pPr>
          </a:p>
          <a:p>
            <a:pPr algn="l" defTabSz="356615">
              <a:tabLst>
                <a:tab pos="355600" algn="l"/>
              </a:tabLst>
              <a:defRPr sz="1950">
                <a:latin typeface="Helvetica"/>
                <a:ea typeface="Helvetica"/>
                <a:cs typeface="Helvetica"/>
                <a:sym typeface="Helvetica"/>
              </a:defRPr>
            </a:pPr>
            <a:r>
              <a:t>Il y a une fille à l'école</a:t>
            </a:r>
          </a:p>
          <a:p>
            <a:pPr algn="l" defTabSz="356615">
              <a:tabLst>
                <a:tab pos="355600" algn="l"/>
              </a:tabLst>
              <a:defRPr sz="1950">
                <a:latin typeface="Helvetica"/>
                <a:ea typeface="Helvetica"/>
                <a:cs typeface="Helvetica"/>
                <a:sym typeface="Helvetica"/>
              </a:defRPr>
            </a:pPr>
            <a:r>
              <a:t>Nous l'avons taquinée aujourd'hui</a:t>
            </a:r>
          </a:p>
          <a:p>
            <a:pPr algn="l" defTabSz="356615">
              <a:tabLst>
                <a:tab pos="355600" algn="l"/>
              </a:tabLst>
              <a:defRPr sz="1950">
                <a:latin typeface="Helvetica"/>
                <a:ea typeface="Helvetica"/>
                <a:cs typeface="Helvetica"/>
                <a:sym typeface="Helvetica"/>
              </a:defRPr>
            </a:pPr>
            <a:r>
              <a:t>fait des blagues,</a:t>
            </a:r>
          </a:p>
          <a:p>
            <a:pPr algn="l" defTabSz="356615">
              <a:tabLst>
                <a:tab pos="355600" algn="l"/>
              </a:tabLst>
              <a:defRPr sz="1950">
                <a:latin typeface="Helvetica"/>
                <a:ea typeface="Helvetica"/>
                <a:cs typeface="Helvetica"/>
                <a:sym typeface="Helvetica"/>
              </a:defRPr>
            </a:pPr>
            <a:r>
              <a:t>appelé des noms.</a:t>
            </a:r>
          </a:p>
          <a:p>
            <a:pPr algn="l" defTabSz="356615">
              <a:tabLst>
                <a:tab pos="355600" algn="l"/>
              </a:tabLst>
              <a:defRPr sz="1950">
                <a:latin typeface="Helvetica"/>
                <a:ea typeface="Helvetica"/>
                <a:cs typeface="Helvetica"/>
                <a:sym typeface="Helvetica"/>
              </a:defRPr>
            </a:pPr>
            <a:r>
              <a:t>Mes amis ont tous ri,</a:t>
            </a:r>
          </a:p>
          <a:p>
            <a:pPr algn="l" defTabSz="356615">
              <a:tabLst>
                <a:tab pos="355600" algn="l"/>
              </a:tabLst>
              <a:defRPr sz="1950">
                <a:latin typeface="Helvetica"/>
                <a:ea typeface="Helvetica"/>
                <a:cs typeface="Helvetica"/>
                <a:sym typeface="Helvetica"/>
              </a:defRPr>
            </a:pPr>
            <a:r>
              <a:t>ils ont dit - c’est amusant,</a:t>
            </a:r>
          </a:p>
          <a:p>
            <a:pPr algn="l" defTabSz="356615">
              <a:tabLst>
                <a:tab pos="355600" algn="l"/>
              </a:tabLst>
              <a:defRPr sz="1950">
                <a:latin typeface="Helvetica"/>
                <a:ea typeface="Helvetica"/>
                <a:cs typeface="Helvetica"/>
                <a:sym typeface="Helvetica"/>
              </a:defRPr>
            </a:pPr>
            <a:r>
              <a:t>ils ont dit - c'est juste un jeu.</a:t>
            </a:r>
          </a:p>
          <a:p>
            <a:pPr algn="l" defTabSz="356615">
              <a:tabLst>
                <a:tab pos="355600" algn="l"/>
              </a:tabLst>
              <a:defRPr sz="1950">
                <a:latin typeface="Helvetica"/>
                <a:ea typeface="Helvetica"/>
                <a:cs typeface="Helvetica"/>
                <a:sym typeface="Helvetica"/>
              </a:defRPr>
            </a:pPr>
          </a:p>
          <a:p>
            <a:pPr algn="l" defTabSz="356615">
              <a:tabLst>
                <a:tab pos="355600" algn="l"/>
              </a:tabLst>
              <a:defRPr sz="1950">
                <a:latin typeface="Helvetica"/>
                <a:ea typeface="Helvetica"/>
                <a:cs typeface="Helvetica"/>
                <a:sym typeface="Helvetica"/>
              </a:defRPr>
            </a:pPr>
            <a:r>
              <a:t>Maintenant je suis à la maison</a:t>
            </a:r>
          </a:p>
          <a:p>
            <a:pPr algn="l" defTabSz="356615">
              <a:tabLst>
                <a:tab pos="355600" algn="l"/>
              </a:tabLst>
              <a:defRPr sz="1950">
                <a:latin typeface="Helvetica"/>
                <a:ea typeface="Helvetica"/>
                <a:cs typeface="Helvetica"/>
                <a:sym typeface="Helvetica"/>
              </a:defRPr>
            </a:pPr>
            <a:r>
              <a:t>Je me sens horrible à l'intérieur</a:t>
            </a:r>
          </a:p>
          <a:p>
            <a:pPr algn="l" defTabSz="356615">
              <a:tabLst>
                <a:tab pos="355600" algn="l"/>
              </a:tabLst>
              <a:defRPr sz="1950">
                <a:latin typeface="Helvetica"/>
                <a:ea typeface="Helvetica"/>
                <a:cs typeface="Helvetica"/>
                <a:sym typeface="Helvetica"/>
              </a:defRPr>
            </a:pPr>
            <a:r>
              <a:t>Depuis longtemps </a:t>
            </a:r>
          </a:p>
          <a:p>
            <a:pPr algn="l" defTabSz="356615">
              <a:tabLst>
                <a:tab pos="355600" algn="l"/>
              </a:tabLst>
              <a:defRPr sz="1950">
                <a:latin typeface="Helvetica"/>
                <a:ea typeface="Helvetica"/>
                <a:cs typeface="Helvetica"/>
                <a:sym typeface="Helvetica"/>
              </a:defRPr>
            </a:pPr>
            <a:r>
              <a:t>Ce sourire irréfléchi est disparu.</a:t>
            </a:r>
          </a:p>
          <a:p>
            <a:pPr algn="l" defTabSz="356615">
              <a:tabLst>
                <a:tab pos="355600" algn="l"/>
              </a:tabLst>
              <a:defRPr sz="1950">
                <a:latin typeface="Helvetica"/>
                <a:ea typeface="Helvetica"/>
                <a:cs typeface="Helvetica"/>
                <a:sym typeface="Helvetica"/>
              </a:defRPr>
            </a:pPr>
            <a:r>
              <a:t>Comment vais-je lui faire face demain à l’école?</a:t>
            </a:r>
          </a:p>
          <a:p>
            <a:pPr algn="l" defTabSz="356615">
              <a:tabLst>
                <a:tab pos="355600" algn="l"/>
              </a:tabLst>
              <a:defRPr sz="1950">
                <a:latin typeface="Helvetica"/>
                <a:ea typeface="Helvetica"/>
                <a:cs typeface="Helvetica"/>
                <a:sym typeface="Helvetica"/>
              </a:defRPr>
            </a:pPr>
            <a:r>
              <a:t>J’aurai aimé, ne jamais y avoir participé.</a:t>
            </a:r>
          </a:p>
          <a:p>
            <a:pPr algn="l" defTabSz="356615">
              <a:tabLst>
                <a:tab pos="355600" algn="l"/>
              </a:tabLst>
              <a:defRPr sz="1403">
                <a:latin typeface="Helvetica"/>
                <a:ea typeface="Helvetica"/>
                <a:cs typeface="Helvetica"/>
                <a:sym typeface="Helvetica"/>
              </a:defRPr>
            </a:pPr>
          </a:p>
          <a:p>
            <a:pPr algn="l" defTabSz="356615">
              <a:tabLst>
                <a:tab pos="355600" algn="l"/>
              </a:tabLst>
              <a:defRPr sz="1403">
                <a:latin typeface="Helvetica"/>
                <a:ea typeface="Helvetica"/>
                <a:cs typeface="Helvetica"/>
                <a:sym typeface="Helvetica"/>
              </a:defRPr>
            </a:pPr>
            <a:r>
              <a:t>Fille en 6e année</a:t>
            </a:r>
          </a:p>
          <a:p>
            <a:pPr algn="l" defTabSz="356615">
              <a:tabLst>
                <a:tab pos="355600" algn="l"/>
              </a:tabLst>
              <a:defRPr sz="1403">
                <a:latin typeface="Helvetica"/>
                <a:ea typeface="Helvetica"/>
                <a:cs typeface="Helvetica"/>
                <a:sym typeface="Helvetica"/>
              </a:defRPr>
            </a:pPr>
          </a:p>
        </p:txBody>
      </p:sp>
      <p:pic>
        <p:nvPicPr>
          <p:cNvPr id="151" name="Image" descr="Image"/>
          <p:cNvPicPr>
            <a:picLocks noChangeAspect="1"/>
          </p:cNvPicPr>
          <p:nvPr/>
        </p:nvPicPr>
        <p:blipFill>
          <a:blip r:embed="rId3">
            <a:extLst/>
          </a:blip>
          <a:stretch>
            <a:fillRect/>
          </a:stretch>
        </p:blipFill>
        <p:spPr>
          <a:xfrm>
            <a:off x="5748766" y="1509902"/>
            <a:ext cx="6838507" cy="4452410"/>
          </a:xfrm>
          <a:prstGeom prst="rect">
            <a:avLst/>
          </a:prstGeom>
          <a:ln w="889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Le tableau- un travail de groupe"/>
          <p:cNvSpPr txBox="1"/>
          <p:nvPr>
            <p:ph type="title"/>
          </p:nvPr>
        </p:nvSpPr>
        <p:spPr>
          <a:prstGeom prst="rect">
            <a:avLst/>
          </a:prstGeom>
        </p:spPr>
        <p:txBody>
          <a:bodyPr/>
          <a:lstStyle/>
          <a:p>
            <a:pPr/>
            <a:r>
              <a:t>Le tableau- un travail de groupe</a:t>
            </a:r>
          </a:p>
        </p:txBody>
      </p:sp>
      <p:sp>
        <p:nvSpPr>
          <p:cNvPr id="156" name="Tableaux: Les élèves utilisent leur corps pour créer des images ou pour figer un moment d'action dans le temps. Ceci est particulièrement utile en alphabétisation pour la compréhension ou pour créer une feuille de route avant l'écriture. Ces stratégies permettent aux étudiants de condenser des événements tout en gagnant en clarté.…"/>
          <p:cNvSpPr txBox="1"/>
          <p:nvPr>
            <p:ph type="body" idx="1"/>
          </p:nvPr>
        </p:nvSpPr>
        <p:spPr>
          <a:prstGeom prst="rect">
            <a:avLst/>
          </a:prstGeom>
        </p:spPr>
        <p:txBody>
          <a:bodyPr/>
          <a:lstStyle/>
          <a:p>
            <a:pPr marL="228600" indent="-228600" defTabSz="182880">
              <a:spcBef>
                <a:spcPts val="1400"/>
              </a:spcBef>
              <a:buBlip>
                <a:blip r:embed="rId2"/>
              </a:buBlip>
              <a:defRPr sz="1440"/>
            </a:pPr>
          </a:p>
          <a:p>
            <a:pPr marL="222250" indent="-222250" defTabSz="182880">
              <a:spcBef>
                <a:spcPts val="1400"/>
              </a:spcBef>
              <a:buBlip>
                <a:blip r:embed="rId2"/>
              </a:buBlip>
              <a:defRPr sz="1440"/>
            </a:pPr>
            <a:r>
              <a:rPr sz="1400"/>
              <a:t>Tableaux</a:t>
            </a:r>
            <a:r>
              <a:t>: Les élèves utilisent leur corps pour créer des images ou pour figer un moment d'action dans le temps. Ceci est particulièrement utile en alphabétisation pour la compréhension ou pour créer une feuille de route avant l'écriture. Ces stratégies permettent aux étudiants de condenser des événements tout en gagnant en clarté.</a:t>
            </a:r>
          </a:p>
          <a:p>
            <a:pPr marL="0" indent="0" defTabSz="182880">
              <a:spcBef>
                <a:spcPts val="1400"/>
              </a:spcBef>
              <a:buSzTx/>
              <a:buNone/>
              <a:defRPr sz="1440"/>
            </a:pPr>
            <a:r>
              <a:t>Stratégies:</a:t>
            </a:r>
          </a:p>
          <a:p>
            <a:pPr marL="0" indent="0" defTabSz="182880">
              <a:spcBef>
                <a:spcPts val="1400"/>
              </a:spcBef>
              <a:buSzTx/>
              <a:buNone/>
              <a:defRPr sz="1440"/>
            </a:pPr>
            <a:r>
              <a:t>Décrivez les événements avant, pendant ou après une histoire.</a:t>
            </a:r>
          </a:p>
          <a:p>
            <a:pPr marL="0" indent="0" defTabSz="182880">
              <a:spcBef>
                <a:spcPts val="1400"/>
              </a:spcBef>
              <a:buSzTx/>
              <a:buNone/>
              <a:defRPr sz="1440"/>
            </a:pPr>
            <a:r>
              <a:t>Développez le moment en insérant différents personnages ou paramètres</a:t>
            </a:r>
          </a:p>
          <a:p>
            <a:pPr marL="0" indent="0" defTabSz="182880">
              <a:spcBef>
                <a:spcPts val="1400"/>
              </a:spcBef>
              <a:buSzTx/>
              <a:buNone/>
              <a:defRPr sz="1440"/>
            </a:pPr>
            <a:r>
              <a:t>Sculpter le tableau comme si de l'argile</a:t>
            </a:r>
          </a:p>
          <a:p>
            <a:pPr marL="0" indent="0" defTabSz="182880">
              <a:spcBef>
                <a:spcPts val="1400"/>
              </a:spcBef>
              <a:buSzTx/>
              <a:buNone/>
              <a:defRPr sz="1440"/>
            </a:pPr>
            <a:r>
              <a:t>Carrousel dans lequel l'histoire est racontée en scènes, groupe par groupe, voyageant en cercle autour de la pièce</a:t>
            </a:r>
          </a:p>
          <a:p>
            <a:pPr marL="228600" indent="-228600" defTabSz="182880">
              <a:spcBef>
                <a:spcPts val="1400"/>
              </a:spcBef>
              <a:buBlip>
                <a:blip r:embed="rId2"/>
              </a:buBlip>
              <a:defRPr sz="1440"/>
            </a:pPr>
            <a:r>
              <a:t>Prise de contact: l'enseignant peut toucher les personnes une par une sur l'épaule pour donner son point de vue ou ses informations Un mot ou une phrase. Parfois, les étudiants ne marchent que pour assumer la position d’un autre - exactement. Cela donne des perspectives différentes qui, par exemple, ont été très puissantes en matière d’intimidation. N'oubliez pas de diviser la classe en ½ et de leur demander de regarder Tableaux</a:t>
            </a:r>
          </a:p>
          <a:p>
            <a:pPr marL="228600" indent="-228600" defTabSz="182880">
              <a:spcBef>
                <a:spcPts val="1400"/>
              </a:spcBef>
              <a:buBlip>
                <a:blip r:embed="rId2"/>
              </a:buBlip>
              <a:defRPr sz="1440"/>
            </a:pPr>
          </a:p>
          <a:p>
            <a:pPr marL="228600" indent="-228600" defTabSz="182880">
              <a:spcBef>
                <a:spcPts val="1400"/>
              </a:spcBef>
              <a:buBlip>
                <a:blip r:embed="rId2"/>
              </a:buBlip>
              <a:defRPr sz="1440"/>
            </a:pPr>
            <a:r>
              <a:t>Es-tu un _____ ou un _______ (Deux pages suivantes)</a:t>
            </a:r>
          </a:p>
        </p:txBody>
      </p:sp>
      <p:sp>
        <p:nvSpPr>
          <p:cNvPr id="157" name="Through Drama www.marylougammans.com"/>
          <p:cNvSpPr txBox="1"/>
          <p:nvPr/>
        </p:nvSpPr>
        <p:spPr>
          <a:xfrm>
            <a:off x="4640988" y="9099549"/>
            <a:ext cx="3722824"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584200">
              <a:defRPr sz="1400">
                <a:latin typeface="Palatino"/>
                <a:ea typeface="Palatino"/>
                <a:cs typeface="Palatino"/>
                <a:sym typeface="Palatino"/>
              </a:defRPr>
            </a:pPr>
            <a:r>
              <a:t>Through Drama </a:t>
            </a:r>
            <a:r>
              <a:rPr u="sng">
                <a:hlinkClick r:id="rId3" invalidUrl="" action="" tgtFrame="" tooltip="" history="1" highlightClick="0" endSnd="0"/>
              </a:rPr>
              <a:t>www.marylougammans.com</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Les rôles"/>
          <p:cNvSpPr txBox="1"/>
          <p:nvPr>
            <p:ph type="title"/>
          </p:nvPr>
        </p:nvSpPr>
        <p:spPr>
          <a:prstGeom prst="rect">
            <a:avLst/>
          </a:prstGeom>
        </p:spPr>
        <p:txBody>
          <a:bodyPr/>
          <a:lstStyle/>
          <a:p>
            <a:pPr/>
            <a:r>
              <a:t>Les rôles</a:t>
            </a:r>
          </a:p>
        </p:txBody>
      </p:sp>
      <p:sp>
        <p:nvSpPr>
          <p:cNvPr id="160" name="L’intimidateur(s)…"/>
          <p:cNvSpPr txBox="1"/>
          <p:nvPr>
            <p:ph type="body" idx="1"/>
          </p:nvPr>
        </p:nvSpPr>
        <p:spPr>
          <a:prstGeom prst="rect">
            <a:avLst/>
          </a:prstGeom>
        </p:spPr>
        <p:txBody>
          <a:bodyPr/>
          <a:lstStyle/>
          <a:p>
            <a:pPr marL="560070" indent="-560070" defTabSz="448055">
              <a:spcBef>
                <a:spcPts val="3500"/>
              </a:spcBef>
              <a:buBlip>
                <a:blip r:embed="rId2"/>
              </a:buBlip>
              <a:defRPr sz="3528"/>
            </a:pPr>
            <a:r>
              <a:t>L’intimidateur(s)</a:t>
            </a:r>
          </a:p>
          <a:p>
            <a:pPr marL="560070" indent="-560070" defTabSz="448055">
              <a:spcBef>
                <a:spcPts val="3500"/>
              </a:spcBef>
              <a:buBlip>
                <a:blip r:embed="rId2"/>
              </a:buBlip>
              <a:defRPr sz="3528"/>
            </a:pPr>
            <a:r>
              <a:t>La victime ou l’enfant ciblé</a:t>
            </a:r>
          </a:p>
          <a:p>
            <a:pPr marL="560070" indent="-560070" defTabSz="448055">
              <a:spcBef>
                <a:spcPts val="3500"/>
              </a:spcBef>
              <a:buBlip>
                <a:blip r:embed="rId2"/>
              </a:buBlip>
              <a:defRPr sz="3528"/>
            </a:pPr>
            <a:r>
              <a:t>Le témoin ou spectateur- </a:t>
            </a:r>
          </a:p>
          <a:p>
            <a:pPr marL="560070" indent="-560070" defTabSz="448055">
              <a:spcBef>
                <a:spcPts val="3500"/>
              </a:spcBef>
              <a:buBlip>
                <a:blip r:embed="rId2"/>
              </a:buBlip>
              <a:defRPr sz="3528"/>
            </a:pPr>
            <a:r>
              <a:t>la Complice - la majorité silencieuse</a:t>
            </a:r>
          </a:p>
          <a:p>
            <a:pPr marL="560070" indent="-560070" defTabSz="448055">
              <a:spcBef>
                <a:spcPts val="3500"/>
              </a:spcBef>
              <a:buBlip>
                <a:blip r:embed="rId2"/>
              </a:buBlip>
              <a:defRPr sz="3528"/>
            </a:pPr>
            <a:r>
              <a:t>Le Défenseur- la minorité vocale</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J'avais huit ans et j'étais sous son pouvoir dés mon arrivé à l’école."/>
          <p:cNvSpPr/>
          <p:nvPr/>
        </p:nvSpPr>
        <p:spPr>
          <a:xfrm>
            <a:off x="9535899" y="1317643"/>
            <a:ext cx="1997473" cy="18335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502" y="0"/>
                </a:moveTo>
                <a:cubicBezTo>
                  <a:pt x="4005" y="0"/>
                  <a:pt x="3601" y="440"/>
                  <a:pt x="3601" y="982"/>
                </a:cubicBezTo>
                <a:lnTo>
                  <a:pt x="3601" y="7845"/>
                </a:lnTo>
                <a:lnTo>
                  <a:pt x="0" y="9804"/>
                </a:lnTo>
                <a:lnTo>
                  <a:pt x="3601" y="11768"/>
                </a:lnTo>
                <a:lnTo>
                  <a:pt x="3601" y="20618"/>
                </a:lnTo>
                <a:cubicBezTo>
                  <a:pt x="3601" y="21160"/>
                  <a:pt x="4005" y="21600"/>
                  <a:pt x="4502" y="21600"/>
                </a:cubicBezTo>
                <a:lnTo>
                  <a:pt x="20703" y="21600"/>
                </a:lnTo>
                <a:cubicBezTo>
                  <a:pt x="21200" y="21600"/>
                  <a:pt x="21600" y="21160"/>
                  <a:pt x="21600" y="20618"/>
                </a:cubicBezTo>
                <a:lnTo>
                  <a:pt x="21600" y="982"/>
                </a:lnTo>
                <a:cubicBezTo>
                  <a:pt x="21600" y="440"/>
                  <a:pt x="21200" y="0"/>
                  <a:pt x="20703" y="0"/>
                </a:cubicBezTo>
                <a:lnTo>
                  <a:pt x="4502" y="0"/>
                </a:lnTo>
                <a:close/>
              </a:path>
            </a:pathLst>
          </a:custGeom>
          <a:blipFill>
            <a:blip r:embed="rId3"/>
          </a:blipFill>
          <a:ln w="12700">
            <a:miter lim="400000"/>
          </a:ln>
          <a:effectLst>
            <a:outerShdw sx="100000" sy="100000" kx="0" ky="0" algn="b" rotWithShape="0" blurRad="63500" dist="0" dir="162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1400">
                <a:effectLst>
                  <a:outerShdw sx="100000" sy="100000" kx="0" ky="0" algn="b" rotWithShape="0" blurRad="63500" dist="25400" dir="2700000">
                    <a:srgbClr val="000000">
                      <a:alpha val="70000"/>
                    </a:srgbClr>
                  </a:outerShdw>
                </a:effectLst>
              </a:defRPr>
            </a:lvl1pPr>
          </a:lstStyle>
          <a:p>
            <a:pPr/>
            <a:r>
              <a:t>J'avais huit ans et j'étais sous son pouvoir dés mon arrivé à l’école.</a:t>
            </a:r>
          </a:p>
        </p:txBody>
      </p:sp>
      <p:sp>
        <p:nvSpPr>
          <p:cNvPr id="163" name="J’aurais voulu ne pas avoir participé"/>
          <p:cNvSpPr/>
          <p:nvPr/>
        </p:nvSpPr>
        <p:spPr>
          <a:xfrm>
            <a:off x="861646" y="721269"/>
            <a:ext cx="1524001" cy="1270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500" y="0"/>
                </a:moveTo>
                <a:cubicBezTo>
                  <a:pt x="4003" y="0"/>
                  <a:pt x="3600" y="484"/>
                  <a:pt x="3600" y="1080"/>
                </a:cubicBezTo>
                <a:lnTo>
                  <a:pt x="3600" y="8640"/>
                </a:lnTo>
                <a:lnTo>
                  <a:pt x="0" y="10800"/>
                </a:lnTo>
                <a:lnTo>
                  <a:pt x="3600" y="12960"/>
                </a:lnTo>
                <a:lnTo>
                  <a:pt x="3600" y="20520"/>
                </a:lnTo>
                <a:cubicBezTo>
                  <a:pt x="3600" y="21116"/>
                  <a:pt x="4003" y="21600"/>
                  <a:pt x="4500" y="21600"/>
                </a:cubicBezTo>
                <a:lnTo>
                  <a:pt x="20700" y="21600"/>
                </a:lnTo>
                <a:cubicBezTo>
                  <a:pt x="21197" y="21600"/>
                  <a:pt x="21600" y="21116"/>
                  <a:pt x="21600" y="20520"/>
                </a:cubicBezTo>
                <a:lnTo>
                  <a:pt x="21600" y="1080"/>
                </a:lnTo>
                <a:cubicBezTo>
                  <a:pt x="21600" y="484"/>
                  <a:pt x="21197" y="0"/>
                  <a:pt x="20700" y="0"/>
                </a:cubicBezTo>
                <a:lnTo>
                  <a:pt x="4500" y="0"/>
                </a:lnTo>
                <a:close/>
              </a:path>
            </a:pathLst>
          </a:custGeom>
          <a:blipFill>
            <a:blip r:embed="rId4"/>
          </a:blipFill>
          <a:ln w="12700">
            <a:miter lim="400000"/>
          </a:ln>
          <a:effectLst>
            <a:outerShdw sx="100000" sy="100000" kx="0" ky="0" algn="b" rotWithShape="0" blurRad="63500" dist="0" dir="162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1400"/>
            </a:lvl1pPr>
          </a:lstStyle>
          <a:p>
            <a:pPr>
              <a:defRPr sz="4200"/>
            </a:pPr>
            <a:r>
              <a:rPr sz="1400"/>
              <a:t>J’aurais voulu ne pas avoir participé</a:t>
            </a:r>
          </a:p>
        </p:txBody>
      </p:sp>
      <p:sp>
        <p:nvSpPr>
          <p:cNvPr id="164" name="Quote Bubble"/>
          <p:cNvSpPr/>
          <p:nvPr/>
        </p:nvSpPr>
        <p:spPr>
          <a:xfrm>
            <a:off x="1564975" y="2411947"/>
            <a:ext cx="2146301" cy="17299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951" y="0"/>
                </a:moveTo>
                <a:cubicBezTo>
                  <a:pt x="3491" y="0"/>
                  <a:pt x="1498" y="2473"/>
                  <a:pt x="1498" y="5525"/>
                </a:cubicBezTo>
                <a:lnTo>
                  <a:pt x="1498" y="11154"/>
                </a:lnTo>
                <a:cubicBezTo>
                  <a:pt x="1498" y="13047"/>
                  <a:pt x="2266" y="14717"/>
                  <a:pt x="3435" y="15713"/>
                </a:cubicBezTo>
                <a:lnTo>
                  <a:pt x="0" y="21600"/>
                </a:lnTo>
                <a:lnTo>
                  <a:pt x="6478" y="16679"/>
                </a:lnTo>
                <a:lnTo>
                  <a:pt x="17147" y="16679"/>
                </a:lnTo>
                <a:cubicBezTo>
                  <a:pt x="19607" y="16679"/>
                  <a:pt x="21600" y="14207"/>
                  <a:pt x="21600" y="11154"/>
                </a:cubicBezTo>
                <a:lnTo>
                  <a:pt x="21600" y="5525"/>
                </a:lnTo>
                <a:cubicBezTo>
                  <a:pt x="21600" y="2473"/>
                  <a:pt x="19607" y="0"/>
                  <a:pt x="17147" y="0"/>
                </a:cubicBezTo>
                <a:lnTo>
                  <a:pt x="5951" y="0"/>
                </a:lnTo>
                <a:close/>
              </a:path>
            </a:pathLst>
          </a:custGeom>
          <a:blipFill>
            <a:blip r:embed="rId5"/>
          </a:blipFill>
          <a:ln w="12700">
            <a:miter lim="400000"/>
          </a:ln>
          <a:effectLst>
            <a:outerShdw sx="100000" sy="100000" kx="0" ky="0" algn="b" rotWithShape="0" blurRad="63500" dist="0" dir="16200000">
              <a:srgbClr val="000000">
                <a:alpha val="50000"/>
              </a:srgbClr>
            </a:outerShdw>
          </a:effectLst>
        </p:spPr>
        <p:txBody>
          <a:bodyPr lIns="50800" tIns="50800" rIns="50800" bIns="50800" anchor="ctr"/>
          <a:lstStyle/>
          <a:p>
            <a:pPr>
              <a:defRPr sz="3200">
                <a:effectLst>
                  <a:outerShdw sx="100000" sy="100000" kx="0" ky="0" algn="b" rotWithShape="0" blurRad="63500" dist="25400" dir="2700000">
                    <a:srgbClr val="000000">
                      <a:alpha val="70000"/>
                    </a:srgbClr>
                  </a:outerShdw>
                </a:effectLst>
              </a:defRPr>
            </a:pPr>
          </a:p>
        </p:txBody>
      </p:sp>
      <p:sp>
        <p:nvSpPr>
          <p:cNvPr id="165" name="Tu me fais mal,…"/>
          <p:cNvSpPr txBox="1"/>
          <p:nvPr/>
        </p:nvSpPr>
        <p:spPr>
          <a:xfrm>
            <a:off x="1844519" y="2656913"/>
            <a:ext cx="1889944" cy="65804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1400"/>
            </a:pPr>
            <a:r>
              <a:t>Tu me fais mal, </a:t>
            </a:r>
          </a:p>
          <a:p>
            <a:pPr algn="l">
              <a:defRPr sz="1400"/>
            </a:pPr>
            <a:r>
              <a:t>espèce de brute!</a:t>
            </a:r>
          </a:p>
        </p:txBody>
      </p:sp>
      <p:sp>
        <p:nvSpPr>
          <p:cNvPr id="166" name="Callout"/>
          <p:cNvSpPr/>
          <p:nvPr/>
        </p:nvSpPr>
        <p:spPr>
          <a:xfrm>
            <a:off x="10743206" y="3549236"/>
            <a:ext cx="1895079" cy="15541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429" y="0"/>
                </a:moveTo>
                <a:cubicBezTo>
                  <a:pt x="3939" y="0"/>
                  <a:pt x="3542" y="485"/>
                  <a:pt x="3542" y="1081"/>
                </a:cubicBezTo>
                <a:lnTo>
                  <a:pt x="3542" y="8643"/>
                </a:lnTo>
                <a:lnTo>
                  <a:pt x="0" y="10800"/>
                </a:lnTo>
                <a:lnTo>
                  <a:pt x="3542" y="12962"/>
                </a:lnTo>
                <a:lnTo>
                  <a:pt x="3542" y="20519"/>
                </a:lnTo>
                <a:cubicBezTo>
                  <a:pt x="3542" y="21115"/>
                  <a:pt x="3939" y="21600"/>
                  <a:pt x="4429" y="21600"/>
                </a:cubicBezTo>
                <a:lnTo>
                  <a:pt x="20713" y="21600"/>
                </a:lnTo>
                <a:cubicBezTo>
                  <a:pt x="21202" y="21600"/>
                  <a:pt x="21600" y="21115"/>
                  <a:pt x="21600" y="20519"/>
                </a:cubicBezTo>
                <a:lnTo>
                  <a:pt x="21600" y="1081"/>
                </a:lnTo>
                <a:cubicBezTo>
                  <a:pt x="21600" y="485"/>
                  <a:pt x="21202" y="0"/>
                  <a:pt x="20713" y="0"/>
                </a:cubicBezTo>
                <a:lnTo>
                  <a:pt x="4429" y="0"/>
                </a:lnTo>
                <a:close/>
              </a:path>
            </a:pathLst>
          </a:custGeom>
          <a:blipFill>
            <a:blip r:embed="rId6"/>
          </a:blipFill>
          <a:ln w="12700">
            <a:miter lim="400000"/>
          </a:ln>
          <a:effectLst>
            <a:outerShdw sx="100000" sy="100000" kx="0" ky="0" algn="b" rotWithShape="0" blurRad="63500" dist="0" dir="16200000">
              <a:srgbClr val="000000">
                <a:alpha val="50000"/>
              </a:srgbClr>
            </a:outerShdw>
          </a:effectLst>
        </p:spPr>
        <p:txBody>
          <a:bodyPr lIns="50800" tIns="50800" rIns="50800" bIns="50800" anchor="ctr"/>
          <a:lstStyle/>
          <a:p>
            <a:pPr>
              <a:defRPr sz="3200">
                <a:effectLst>
                  <a:outerShdw sx="100000" sy="100000" kx="0" ky="0" algn="b" rotWithShape="0" blurRad="63500" dist="25400" dir="2700000">
                    <a:srgbClr val="000000">
                      <a:alpha val="70000"/>
                    </a:srgbClr>
                  </a:outerShdw>
                </a:effectLst>
              </a:defRPr>
            </a:pPr>
          </a:p>
        </p:txBody>
      </p:sp>
      <p:sp>
        <p:nvSpPr>
          <p:cNvPr id="167" name="Un jour,…"/>
          <p:cNvSpPr txBox="1"/>
          <p:nvPr/>
        </p:nvSpPr>
        <p:spPr>
          <a:xfrm>
            <a:off x="10942654" y="3590728"/>
            <a:ext cx="1889944" cy="14711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1200"/>
            </a:pPr>
            <a:r>
              <a:t>Un jour,</a:t>
            </a:r>
          </a:p>
          <a:p>
            <a:pPr>
              <a:defRPr sz="1200"/>
            </a:pPr>
            <a:r>
              <a:t>comme un claquement de doigt,</a:t>
            </a:r>
          </a:p>
          <a:p>
            <a:pPr>
              <a:defRPr sz="1200"/>
            </a:pPr>
            <a:r>
              <a:t>il a cessé de m'aimer.</a:t>
            </a:r>
          </a:p>
        </p:txBody>
      </p:sp>
      <p:sp>
        <p:nvSpPr>
          <p:cNvPr id="168" name="Quote Bubble"/>
          <p:cNvSpPr/>
          <p:nvPr/>
        </p:nvSpPr>
        <p:spPr>
          <a:xfrm>
            <a:off x="6446414" y="372733"/>
            <a:ext cx="2146329" cy="1755546"/>
          </a:xfrm>
          <a:prstGeom prst="wedgeEllipseCallout">
            <a:avLst>
              <a:gd name="adj1" fmla="val -49385"/>
              <a:gd name="adj2" fmla="val 62038"/>
            </a:avLst>
          </a:prstGeom>
          <a:blipFill>
            <a:blip r:embed="rId7"/>
          </a:blipFill>
          <a:ln w="12700">
            <a:miter lim="400000"/>
          </a:ln>
          <a:effectLst>
            <a:outerShdw sx="100000" sy="100000" kx="0" ky="0" algn="b" rotWithShape="0" blurRad="63500" dist="0" dir="16200000">
              <a:srgbClr val="000000">
                <a:alpha val="50000"/>
              </a:srgbClr>
            </a:outerShdw>
          </a:effectLst>
        </p:spPr>
        <p:txBody>
          <a:bodyPr lIns="50800" tIns="50800" rIns="50800" bIns="50800" anchor="ctr"/>
          <a:lstStyle/>
          <a:p>
            <a:pPr>
              <a:defRPr sz="3200">
                <a:effectLst>
                  <a:outerShdw sx="100000" sy="100000" kx="0" ky="0" algn="b" rotWithShape="0" blurRad="63500" dist="25400" dir="2700000">
                    <a:srgbClr val="000000">
                      <a:alpha val="70000"/>
                    </a:srgbClr>
                  </a:outerShdw>
                </a:effectLst>
              </a:defRPr>
            </a:pPr>
          </a:p>
        </p:txBody>
      </p:sp>
      <p:sp>
        <p:nvSpPr>
          <p:cNvPr id="169" name="Enfants qui crient…"/>
          <p:cNvSpPr txBox="1"/>
          <p:nvPr/>
        </p:nvSpPr>
        <p:spPr>
          <a:xfrm>
            <a:off x="6327794" y="613183"/>
            <a:ext cx="2383542" cy="12168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1400"/>
            </a:pPr>
            <a:r>
              <a:t>Enfants qui crient</a:t>
            </a:r>
          </a:p>
          <a:p>
            <a:pPr>
              <a:defRPr sz="1400"/>
            </a:pPr>
            <a:r>
              <a:t>les enfants qui regardent,</a:t>
            </a:r>
          </a:p>
          <a:p>
            <a:pPr>
              <a:defRPr sz="1400"/>
            </a:pPr>
            <a:r>
              <a:t>Je n'en peux plus</a:t>
            </a:r>
          </a:p>
        </p:txBody>
      </p:sp>
      <p:sp>
        <p:nvSpPr>
          <p:cNvPr id="170" name="Callout"/>
          <p:cNvSpPr/>
          <p:nvPr/>
        </p:nvSpPr>
        <p:spPr>
          <a:xfrm>
            <a:off x="8315111" y="8300990"/>
            <a:ext cx="4439048" cy="10624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904" y="0"/>
                </a:moveTo>
                <a:cubicBezTo>
                  <a:pt x="6733" y="0"/>
                  <a:pt x="6595" y="578"/>
                  <a:pt x="6595" y="1291"/>
                </a:cubicBezTo>
                <a:lnTo>
                  <a:pt x="6595" y="19155"/>
                </a:lnTo>
                <a:lnTo>
                  <a:pt x="0" y="21600"/>
                </a:lnTo>
                <a:lnTo>
                  <a:pt x="6803" y="21447"/>
                </a:lnTo>
                <a:cubicBezTo>
                  <a:pt x="6835" y="21493"/>
                  <a:pt x="6868" y="21535"/>
                  <a:pt x="6904" y="21535"/>
                </a:cubicBezTo>
                <a:lnTo>
                  <a:pt x="21291" y="21535"/>
                </a:lnTo>
                <a:cubicBezTo>
                  <a:pt x="21462" y="21535"/>
                  <a:pt x="21600" y="20957"/>
                  <a:pt x="21600" y="20244"/>
                </a:cubicBezTo>
                <a:lnTo>
                  <a:pt x="21600" y="1291"/>
                </a:lnTo>
                <a:cubicBezTo>
                  <a:pt x="21600" y="578"/>
                  <a:pt x="21462" y="0"/>
                  <a:pt x="21291" y="0"/>
                </a:cubicBezTo>
                <a:lnTo>
                  <a:pt x="6904" y="0"/>
                </a:lnTo>
                <a:close/>
              </a:path>
            </a:pathLst>
          </a:custGeom>
          <a:blipFill>
            <a:blip r:embed="rId8"/>
          </a:blipFill>
          <a:ln w="12700">
            <a:miter lim="400000"/>
          </a:ln>
          <a:effectLst>
            <a:outerShdw sx="100000" sy="100000" kx="0" ky="0" algn="b" rotWithShape="0" blurRad="63500" dist="0" dir="16200000">
              <a:srgbClr val="000000">
                <a:alpha val="50000"/>
              </a:srgbClr>
            </a:outerShdw>
          </a:effectLst>
        </p:spPr>
        <p:txBody>
          <a:bodyPr lIns="50800" tIns="50800" rIns="50800" bIns="50800" anchor="ctr"/>
          <a:lstStyle/>
          <a:p>
            <a:pPr>
              <a:defRPr sz="3200">
                <a:effectLst>
                  <a:outerShdw sx="100000" sy="100000" kx="0" ky="0" algn="b" rotWithShape="0" blurRad="63500" dist="25400" dir="2700000">
                    <a:srgbClr val="000000">
                      <a:alpha val="70000"/>
                    </a:srgbClr>
                  </a:outerShdw>
                </a:effectLst>
              </a:defRPr>
            </a:pPr>
          </a:p>
        </p:txBody>
      </p:sp>
      <p:sp>
        <p:nvSpPr>
          <p:cNvPr id="171" name="Il est difficile de s’intégrer"/>
          <p:cNvSpPr txBox="1"/>
          <p:nvPr/>
        </p:nvSpPr>
        <p:spPr>
          <a:xfrm>
            <a:off x="9606038" y="8642886"/>
            <a:ext cx="3184637" cy="3786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400"/>
            </a:lvl1pPr>
          </a:lstStyle>
          <a:p>
            <a:pPr/>
            <a:r>
              <a:t>Il est difficile de s’intégrer</a:t>
            </a:r>
          </a:p>
        </p:txBody>
      </p:sp>
      <p:sp>
        <p:nvSpPr>
          <p:cNvPr id="172" name="Callout"/>
          <p:cNvSpPr/>
          <p:nvPr/>
        </p:nvSpPr>
        <p:spPr>
          <a:xfrm>
            <a:off x="295702" y="4329722"/>
            <a:ext cx="2655888" cy="21062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68" y="0"/>
                </a:moveTo>
                <a:cubicBezTo>
                  <a:pt x="255" y="0"/>
                  <a:pt x="0" y="321"/>
                  <a:pt x="0" y="716"/>
                </a:cubicBezTo>
                <a:lnTo>
                  <a:pt x="0" y="20884"/>
                </a:lnTo>
                <a:cubicBezTo>
                  <a:pt x="0" y="21279"/>
                  <a:pt x="255" y="21600"/>
                  <a:pt x="568" y="21600"/>
                </a:cubicBezTo>
                <a:lnTo>
                  <a:pt x="14618" y="21600"/>
                </a:lnTo>
                <a:cubicBezTo>
                  <a:pt x="14932" y="21600"/>
                  <a:pt x="15186" y="21279"/>
                  <a:pt x="15186" y="20884"/>
                </a:cubicBezTo>
                <a:lnTo>
                  <a:pt x="15186" y="6980"/>
                </a:lnTo>
                <a:lnTo>
                  <a:pt x="21600" y="5548"/>
                </a:lnTo>
                <a:lnTo>
                  <a:pt x="15186" y="4115"/>
                </a:lnTo>
                <a:lnTo>
                  <a:pt x="15186" y="716"/>
                </a:lnTo>
                <a:cubicBezTo>
                  <a:pt x="15186" y="321"/>
                  <a:pt x="14932" y="0"/>
                  <a:pt x="14618" y="0"/>
                </a:cubicBezTo>
                <a:lnTo>
                  <a:pt x="568" y="0"/>
                </a:lnTo>
                <a:close/>
              </a:path>
            </a:pathLst>
          </a:custGeom>
          <a:blipFill>
            <a:blip r:embed="rId9"/>
          </a:blipFill>
          <a:ln w="12700">
            <a:miter lim="400000"/>
          </a:ln>
          <a:effectLst>
            <a:outerShdw sx="100000" sy="100000" kx="0" ky="0" algn="b" rotWithShape="0" blurRad="63500" dist="0" dir="16200000">
              <a:srgbClr val="000000">
                <a:alpha val="50000"/>
              </a:srgbClr>
            </a:outerShdw>
          </a:effectLst>
        </p:spPr>
        <p:txBody>
          <a:bodyPr lIns="50800" tIns="50800" rIns="50800" bIns="50800" anchor="ctr"/>
          <a:lstStyle/>
          <a:p>
            <a:pPr>
              <a:defRPr sz="3200">
                <a:effectLst>
                  <a:outerShdw sx="100000" sy="100000" kx="0" ky="0" algn="b" rotWithShape="0" blurRad="63500" dist="25400" dir="2700000">
                    <a:srgbClr val="000000">
                      <a:alpha val="70000"/>
                    </a:srgbClr>
                  </a:outerShdw>
                </a:effectLst>
              </a:defRPr>
            </a:pPr>
          </a:p>
        </p:txBody>
      </p:sp>
      <p:sp>
        <p:nvSpPr>
          <p:cNvPr id="173" name="Je me réveille souvent pour voir son visage ordinaire et obsédant.…"/>
          <p:cNvSpPr txBox="1"/>
          <p:nvPr/>
        </p:nvSpPr>
        <p:spPr>
          <a:xfrm>
            <a:off x="85793" y="4283204"/>
            <a:ext cx="2146301" cy="20550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1400"/>
            </a:pPr>
            <a:r>
              <a:t>Je me réveille souvent pour voir son visage ordinaire et obsédant.</a:t>
            </a:r>
          </a:p>
          <a:p>
            <a:pPr>
              <a:defRPr sz="1400"/>
            </a:pPr>
            <a:r>
              <a:t>J'espère que sa mère l'a aimé.</a:t>
            </a:r>
          </a:p>
        </p:txBody>
      </p:sp>
      <p:sp>
        <p:nvSpPr>
          <p:cNvPr id="174" name="Quote Bubble"/>
          <p:cNvSpPr/>
          <p:nvPr/>
        </p:nvSpPr>
        <p:spPr>
          <a:xfrm>
            <a:off x="155631" y="7144463"/>
            <a:ext cx="3395238" cy="2333645"/>
          </a:xfrm>
          <a:prstGeom prst="wedgeEllipseCallout">
            <a:avLst>
              <a:gd name="adj1" fmla="val 38165"/>
              <a:gd name="adj2" fmla="val -61117"/>
            </a:avLst>
          </a:prstGeom>
          <a:blipFill>
            <a:blip r:embed="rId10"/>
          </a:blipFill>
          <a:ln w="12700">
            <a:miter lim="400000"/>
          </a:ln>
          <a:effectLst>
            <a:outerShdw sx="100000" sy="100000" kx="0" ky="0" algn="b" rotWithShape="0" blurRad="63500" dist="0" dir="16200000">
              <a:srgbClr val="000000">
                <a:alpha val="50000"/>
              </a:srgbClr>
            </a:outerShdw>
          </a:effectLst>
        </p:spPr>
        <p:txBody>
          <a:bodyPr lIns="50800" tIns="50800" rIns="50800" bIns="50800" anchor="ctr"/>
          <a:lstStyle/>
          <a:p>
            <a:pPr>
              <a:defRPr sz="3200">
                <a:effectLst>
                  <a:outerShdw sx="100000" sy="100000" kx="0" ky="0" algn="b" rotWithShape="0" blurRad="63500" dist="25400" dir="2700000">
                    <a:srgbClr val="000000">
                      <a:alpha val="70000"/>
                    </a:srgbClr>
                  </a:outerShdw>
                </a:effectLst>
              </a:defRPr>
            </a:pPr>
          </a:p>
        </p:txBody>
      </p:sp>
      <p:sp>
        <p:nvSpPr>
          <p:cNvPr id="175" name="Les coupures et les bleus sont maintenant guéries.…"/>
          <p:cNvSpPr txBox="1"/>
          <p:nvPr/>
        </p:nvSpPr>
        <p:spPr>
          <a:xfrm>
            <a:off x="661493" y="7450705"/>
            <a:ext cx="2383542" cy="14962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1400"/>
            </a:pPr>
            <a:r>
              <a:t>Les coupures et les bleus sont maintenant guéries.</a:t>
            </a:r>
          </a:p>
          <a:p>
            <a:pPr>
              <a:defRPr sz="1400"/>
            </a:pPr>
            <a:r>
              <a:t>Ce sont les mots dont je me souviens.</a:t>
            </a:r>
          </a:p>
        </p:txBody>
      </p:sp>
      <p:sp>
        <p:nvSpPr>
          <p:cNvPr id="176" name="Je n’aime pas la compagnie que vous gardez."/>
          <p:cNvSpPr/>
          <p:nvPr/>
        </p:nvSpPr>
        <p:spPr>
          <a:xfrm>
            <a:off x="7382139" y="4868706"/>
            <a:ext cx="3228579" cy="11600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24" y="0"/>
                </a:moveTo>
                <a:cubicBezTo>
                  <a:pt x="1890" y="0"/>
                  <a:pt x="1699" y="529"/>
                  <a:pt x="1699" y="1182"/>
                </a:cubicBezTo>
                <a:lnTo>
                  <a:pt x="1699" y="9459"/>
                </a:lnTo>
                <a:lnTo>
                  <a:pt x="0" y="11823"/>
                </a:lnTo>
                <a:lnTo>
                  <a:pt x="1699" y="14188"/>
                </a:lnTo>
                <a:lnTo>
                  <a:pt x="1699" y="20418"/>
                </a:lnTo>
                <a:cubicBezTo>
                  <a:pt x="1699" y="21071"/>
                  <a:pt x="1890" y="21600"/>
                  <a:pt x="2124" y="21600"/>
                </a:cubicBezTo>
                <a:lnTo>
                  <a:pt x="21175" y="21600"/>
                </a:lnTo>
                <a:cubicBezTo>
                  <a:pt x="21410" y="21600"/>
                  <a:pt x="21600" y="21071"/>
                  <a:pt x="21600" y="20418"/>
                </a:cubicBezTo>
                <a:lnTo>
                  <a:pt x="21600" y="1182"/>
                </a:lnTo>
                <a:cubicBezTo>
                  <a:pt x="21600" y="529"/>
                  <a:pt x="21410" y="0"/>
                  <a:pt x="21175" y="0"/>
                </a:cubicBezTo>
                <a:lnTo>
                  <a:pt x="2124" y="0"/>
                </a:lnTo>
                <a:close/>
              </a:path>
            </a:pathLst>
          </a:custGeom>
          <a:blipFill>
            <a:blip r:embed="rId11"/>
          </a:blipFill>
          <a:ln w="12700">
            <a:miter lim="400000"/>
          </a:ln>
          <a:effectLst>
            <a:outerShdw sx="100000" sy="100000" kx="0" ky="0" algn="b" rotWithShape="0" blurRad="63500" dist="0" dir="162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1500">
                <a:effectLst>
                  <a:outerShdw sx="100000" sy="100000" kx="0" ky="0" algn="b" rotWithShape="0" blurRad="63500" dist="25400" dir="2700000">
                    <a:srgbClr val="000000">
                      <a:alpha val="70000"/>
                    </a:srgbClr>
                  </a:outerShdw>
                </a:effectLst>
              </a:defRPr>
            </a:lvl1pPr>
          </a:lstStyle>
          <a:p>
            <a:pPr>
              <a:defRPr sz="3200"/>
            </a:pPr>
            <a:r>
              <a:rPr sz="1500"/>
              <a:t> Je n’aime pas la compagnie que vous gardez.</a:t>
            </a:r>
          </a:p>
        </p:txBody>
      </p:sp>
      <p:sp>
        <p:nvSpPr>
          <p:cNvPr id="177" name="Ce gilet que je porte me protège contre des mots…"/>
          <p:cNvSpPr/>
          <p:nvPr/>
        </p:nvSpPr>
        <p:spPr>
          <a:xfrm>
            <a:off x="9943279" y="6034744"/>
            <a:ext cx="2655956" cy="1415229"/>
          </a:xfrm>
          <a:prstGeom prst="wedgeEllipseCallout">
            <a:avLst>
              <a:gd name="adj1" fmla="val -49385"/>
              <a:gd name="adj2" fmla="val 68478"/>
            </a:avLst>
          </a:prstGeom>
          <a:blipFill>
            <a:blip r:embed="rId12"/>
          </a:blipFill>
          <a:ln w="12700">
            <a:miter lim="400000"/>
          </a:ln>
          <a:effectLst>
            <a:outerShdw sx="100000" sy="100000" kx="0" ky="0" algn="b" rotWithShape="0" blurRad="63500" dist="0" dir="162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defRPr sz="1500">
                <a:effectLst>
                  <a:outerShdw sx="100000" sy="100000" kx="0" ky="0" algn="b" rotWithShape="0" blurRad="63500" dist="25400" dir="2700000">
                    <a:srgbClr val="000000">
                      <a:alpha val="70000"/>
                    </a:srgbClr>
                  </a:outerShdw>
                </a:effectLst>
              </a:defRPr>
            </a:pPr>
            <a:r>
              <a:t>Ce gilet que je porte me protège contre des mots  </a:t>
            </a:r>
          </a:p>
          <a:p>
            <a:pPr>
              <a:defRPr sz="1500">
                <a:effectLst>
                  <a:outerShdw sx="100000" sy="100000" kx="0" ky="0" algn="b" rotWithShape="0" blurRad="63500" dist="25400" dir="2700000">
                    <a:srgbClr val="000000">
                      <a:alpha val="70000"/>
                    </a:srgbClr>
                  </a:outerShdw>
                </a:effectLst>
              </a:defRPr>
            </a:pPr>
            <a:r>
              <a:t>méchants</a:t>
            </a:r>
          </a:p>
        </p:txBody>
      </p:sp>
      <p:sp>
        <p:nvSpPr>
          <p:cNvPr id="178" name="J’allume des bougies dans mon esprit."/>
          <p:cNvSpPr/>
          <p:nvPr/>
        </p:nvSpPr>
        <p:spPr>
          <a:xfrm>
            <a:off x="3503379" y="89975"/>
            <a:ext cx="2144777" cy="2263259"/>
          </a:xfrm>
          <a:prstGeom prst="pentagon">
            <a:avLst/>
          </a:prstGeom>
          <a:blipFill>
            <a:blip r:embed="rId13"/>
          </a:blipFill>
          <a:ln w="12700">
            <a:miter lim="400000"/>
          </a:ln>
          <a:effectLst>
            <a:outerShdw sx="100000" sy="100000" kx="0" ky="0" algn="b" rotWithShape="0" blurRad="63500" dist="0" dir="162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1500">
                <a:effectLst>
                  <a:outerShdw sx="100000" sy="100000" kx="0" ky="0" algn="b" rotWithShape="0" blurRad="63500" dist="25400" dir="2700000">
                    <a:srgbClr val="000000">
                      <a:alpha val="70000"/>
                    </a:srgbClr>
                  </a:outerShdw>
                </a:effectLst>
              </a:defRPr>
            </a:lvl1pPr>
          </a:lstStyle>
          <a:p>
            <a:pPr/>
            <a:r>
              <a:t>J’allume des bougies dans mon esprit.</a:t>
            </a:r>
          </a:p>
        </p:txBody>
      </p:sp>
      <p:sp>
        <p:nvSpPr>
          <p:cNvPr id="179" name="Meilleurs…"/>
          <p:cNvSpPr/>
          <p:nvPr/>
        </p:nvSpPr>
        <p:spPr>
          <a:xfrm>
            <a:off x="7439825" y="2073821"/>
            <a:ext cx="2387780" cy="2406232"/>
          </a:xfrm>
          <a:prstGeom prst="star5">
            <a:avLst>
              <a:gd name="adj" fmla="val 19100"/>
              <a:gd name="hf" fmla="val 105146"/>
              <a:gd name="vf" fmla="val 110557"/>
            </a:avLst>
          </a:prstGeom>
          <a:blipFill>
            <a:blip r:embed="rId14"/>
          </a:blipFill>
          <a:ln w="12700">
            <a:miter lim="400000"/>
          </a:ln>
          <a:effectLst>
            <a:outerShdw sx="100000" sy="100000" kx="0" ky="0" algn="b" rotWithShape="0" blurRad="63500" dist="0" dir="162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defRPr sz="1500">
                <a:effectLst>
                  <a:outerShdw sx="100000" sy="100000" kx="0" ky="0" algn="b" rotWithShape="0" blurRad="63500" dist="25400" dir="2700000">
                    <a:srgbClr val="000000">
                      <a:alpha val="70000"/>
                    </a:srgbClr>
                  </a:outerShdw>
                </a:effectLst>
              </a:defRPr>
            </a:pPr>
            <a:r>
              <a:t>Meilleurs</a:t>
            </a:r>
          </a:p>
          <a:p>
            <a:pPr>
              <a:defRPr sz="1500">
                <a:effectLst>
                  <a:outerShdw sx="100000" sy="100000" kx="0" ky="0" algn="b" rotWithShape="0" blurRad="63500" dist="25400" dir="2700000">
                    <a:srgbClr val="000000">
                      <a:alpha val="70000"/>
                    </a:srgbClr>
                  </a:outerShdw>
                </a:effectLst>
              </a:defRPr>
            </a:pPr>
            <a:r>
              <a:t>Amis!</a:t>
            </a:r>
          </a:p>
          <a:p>
            <a:pPr>
              <a:defRPr sz="1500">
                <a:effectLst>
                  <a:outerShdw sx="100000" sy="100000" kx="0" ky="0" algn="b" rotWithShape="0" blurRad="63500" dist="25400" dir="2700000">
                    <a:srgbClr val="000000">
                      <a:alpha val="70000"/>
                    </a:srgbClr>
                  </a:outerShdw>
                </a:effectLst>
              </a:defRPr>
            </a:pPr>
            <a:r>
              <a:t>(e)</a:t>
            </a:r>
          </a:p>
        </p:txBody>
      </p:sp>
      <p:sp>
        <p:nvSpPr>
          <p:cNvPr id="180" name="Ce geste m’a beaucoup touché!"/>
          <p:cNvSpPr/>
          <p:nvPr/>
        </p:nvSpPr>
        <p:spPr>
          <a:xfrm>
            <a:off x="7019426" y="6417426"/>
            <a:ext cx="2346928" cy="1832348"/>
          </a:xfrm>
          <a:prstGeom prst="pentagon">
            <a:avLst/>
          </a:prstGeom>
          <a:blipFill>
            <a:blip r:embed="rId15"/>
          </a:blipFill>
          <a:ln w="12700">
            <a:miter lim="400000"/>
          </a:ln>
          <a:effectLst>
            <a:outerShdw sx="100000" sy="100000" kx="0" ky="0" algn="b" rotWithShape="0" blurRad="63500" dist="0" dir="162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1500">
                <a:effectLst>
                  <a:outerShdw sx="100000" sy="100000" kx="0" ky="0" algn="b" rotWithShape="0" blurRad="63500" dist="25400" dir="2700000">
                    <a:srgbClr val="000000">
                      <a:alpha val="70000"/>
                    </a:srgbClr>
                  </a:outerShdw>
                </a:effectLst>
              </a:defRPr>
            </a:lvl1pPr>
          </a:lstStyle>
          <a:p>
            <a:pPr/>
            <a:r>
              <a:t>Ce geste m’a beaucoup touché!</a:t>
            </a:r>
          </a:p>
        </p:txBody>
      </p:sp>
      <p:sp>
        <p:nvSpPr>
          <p:cNvPr id="181" name="La vie ne me fait pas peur du tout!"/>
          <p:cNvSpPr/>
          <p:nvPr/>
        </p:nvSpPr>
        <p:spPr>
          <a:xfrm>
            <a:off x="3336525" y="4674379"/>
            <a:ext cx="2478485" cy="22332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500" y="0"/>
                </a:moveTo>
                <a:cubicBezTo>
                  <a:pt x="4003" y="0"/>
                  <a:pt x="3601" y="446"/>
                  <a:pt x="3601" y="998"/>
                </a:cubicBezTo>
                <a:lnTo>
                  <a:pt x="3601" y="7992"/>
                </a:lnTo>
                <a:lnTo>
                  <a:pt x="0" y="9988"/>
                </a:lnTo>
                <a:lnTo>
                  <a:pt x="3601" y="11988"/>
                </a:lnTo>
                <a:lnTo>
                  <a:pt x="3601" y="20602"/>
                </a:lnTo>
                <a:cubicBezTo>
                  <a:pt x="3601" y="21154"/>
                  <a:pt x="4003" y="21600"/>
                  <a:pt x="4500" y="21600"/>
                </a:cubicBezTo>
                <a:lnTo>
                  <a:pt x="20701" y="21600"/>
                </a:lnTo>
                <a:cubicBezTo>
                  <a:pt x="21198" y="21600"/>
                  <a:pt x="21600" y="21154"/>
                  <a:pt x="21600" y="20602"/>
                </a:cubicBezTo>
                <a:lnTo>
                  <a:pt x="21600" y="998"/>
                </a:lnTo>
                <a:cubicBezTo>
                  <a:pt x="21600" y="446"/>
                  <a:pt x="21198" y="0"/>
                  <a:pt x="20701" y="0"/>
                </a:cubicBezTo>
                <a:lnTo>
                  <a:pt x="4500" y="0"/>
                </a:lnTo>
                <a:close/>
              </a:path>
            </a:pathLst>
          </a:custGeom>
          <a:blipFill>
            <a:blip r:embed="rId16"/>
          </a:blipFill>
          <a:ln w="12700">
            <a:miter lim="400000"/>
          </a:ln>
          <a:effectLst>
            <a:outerShdw sx="100000" sy="100000" kx="0" ky="0" algn="b" rotWithShape="0" blurRad="63500" dist="0" dir="162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1500">
                <a:effectLst>
                  <a:outerShdw sx="100000" sy="100000" kx="0" ky="0" algn="b" rotWithShape="0" blurRad="63500" dist="25400" dir="2700000">
                    <a:srgbClr val="000000">
                      <a:alpha val="70000"/>
                    </a:srgbClr>
                  </a:outerShdw>
                </a:effectLst>
              </a:defRPr>
            </a:lvl1pPr>
          </a:lstStyle>
          <a:p>
            <a:pPr/>
            <a:r>
              <a:t>La vie ne me fait pas peur du tout!</a:t>
            </a:r>
          </a:p>
        </p:txBody>
      </p:sp>
      <p:sp>
        <p:nvSpPr>
          <p:cNvPr id="182" name="Je les vois tous chuchoter dans le couloir."/>
          <p:cNvSpPr/>
          <p:nvPr/>
        </p:nvSpPr>
        <p:spPr>
          <a:xfrm>
            <a:off x="4709931" y="6980688"/>
            <a:ext cx="2346928" cy="25931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21600"/>
                </a:lnTo>
                <a:lnTo>
                  <a:pt x="21600" y="10800"/>
                </a:lnTo>
                <a:lnTo>
                  <a:pt x="10800" y="0"/>
                </a:lnTo>
                <a:close/>
              </a:path>
            </a:pathLst>
          </a:custGeom>
          <a:blipFill>
            <a:blip r:embed="rId17"/>
          </a:blipFill>
          <a:ln w="12700">
            <a:miter lim="400000"/>
          </a:ln>
          <a:effectLst>
            <a:outerShdw sx="100000" sy="100000" kx="0" ky="0" algn="b" rotWithShape="0" blurRad="63500" dist="0" dir="162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1500">
                <a:effectLst>
                  <a:outerShdw sx="100000" sy="100000" kx="0" ky="0" algn="b" rotWithShape="0" blurRad="63500" dist="25400" dir="2700000">
                    <a:srgbClr val="000000">
                      <a:alpha val="70000"/>
                    </a:srgbClr>
                  </a:outerShdw>
                </a:effectLst>
              </a:defRPr>
            </a:lvl1pPr>
          </a:lstStyle>
          <a:p>
            <a:pPr/>
            <a:r>
              <a:t>Je les vois tous chuchoter dans le couloir.</a:t>
            </a:r>
          </a:p>
        </p:txBody>
      </p:sp>
      <p:sp>
        <p:nvSpPr>
          <p:cNvPr id="183" name="Ces mots sont comme des poignards"/>
          <p:cNvSpPr/>
          <p:nvPr/>
        </p:nvSpPr>
        <p:spPr>
          <a:xfrm>
            <a:off x="4165627" y="2599689"/>
            <a:ext cx="1651001" cy="1671122"/>
          </a:xfrm>
          <a:prstGeom prst="wedgeEllipseCallout">
            <a:avLst>
              <a:gd name="adj1" fmla="val -49385"/>
              <a:gd name="adj2" fmla="val 59728"/>
            </a:avLst>
          </a:prstGeom>
          <a:blipFill>
            <a:blip r:embed="rId18"/>
          </a:blipFill>
          <a:ln w="12700">
            <a:miter lim="400000"/>
          </a:ln>
          <a:effectLst>
            <a:outerShdw sx="100000" sy="100000" kx="0" ky="0" algn="b" rotWithShape="0" blurRad="63500" dist="0" dir="162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1500">
                <a:effectLst>
                  <a:outerShdw sx="100000" sy="100000" kx="0" ky="0" algn="b" rotWithShape="0" blurRad="63500" dist="25400" dir="2700000">
                    <a:srgbClr val="000000">
                      <a:alpha val="70000"/>
                    </a:srgbClr>
                  </a:outerShdw>
                </a:effectLst>
              </a:defRPr>
            </a:lvl1pPr>
          </a:lstStyle>
          <a:p>
            <a:pPr/>
            <a:r>
              <a:t>Ces mots sont comme des poignards</a:t>
            </a:r>
          </a:p>
        </p:txBody>
      </p:sp>
      <p:sp>
        <p:nvSpPr>
          <p:cNvPr id="184" name="Je n’ai pas un seul ami dans le monde."/>
          <p:cNvSpPr/>
          <p:nvPr/>
        </p:nvSpPr>
        <p:spPr>
          <a:xfrm>
            <a:off x="5725649" y="2679209"/>
            <a:ext cx="1524001" cy="23709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500" y="0"/>
                </a:moveTo>
                <a:cubicBezTo>
                  <a:pt x="4003" y="0"/>
                  <a:pt x="3600" y="259"/>
                  <a:pt x="3600" y="579"/>
                </a:cubicBezTo>
                <a:lnTo>
                  <a:pt x="3600" y="4628"/>
                </a:lnTo>
                <a:lnTo>
                  <a:pt x="0" y="5785"/>
                </a:lnTo>
                <a:lnTo>
                  <a:pt x="3600" y="6942"/>
                </a:lnTo>
                <a:lnTo>
                  <a:pt x="3600" y="21021"/>
                </a:lnTo>
                <a:cubicBezTo>
                  <a:pt x="3600" y="21341"/>
                  <a:pt x="4003" y="21600"/>
                  <a:pt x="4500" y="21600"/>
                </a:cubicBezTo>
                <a:lnTo>
                  <a:pt x="20700" y="21600"/>
                </a:lnTo>
                <a:cubicBezTo>
                  <a:pt x="21197" y="21600"/>
                  <a:pt x="21600" y="21341"/>
                  <a:pt x="21600" y="21021"/>
                </a:cubicBezTo>
                <a:lnTo>
                  <a:pt x="21600" y="579"/>
                </a:lnTo>
                <a:cubicBezTo>
                  <a:pt x="21600" y="259"/>
                  <a:pt x="21197" y="0"/>
                  <a:pt x="20700" y="0"/>
                </a:cubicBezTo>
                <a:lnTo>
                  <a:pt x="4500" y="0"/>
                </a:lnTo>
                <a:close/>
              </a:path>
            </a:pathLst>
          </a:custGeom>
          <a:blipFill>
            <a:blip r:embed="rId19"/>
          </a:blipFill>
          <a:ln w="12700">
            <a:miter lim="400000"/>
          </a:ln>
          <a:effectLst>
            <a:outerShdw sx="100000" sy="100000" kx="0" ky="0" algn="b" rotWithShape="0" blurRad="63500" dist="0" dir="162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1500">
                <a:effectLst>
                  <a:outerShdw sx="100000" sy="100000" kx="0" ky="0" algn="b" rotWithShape="0" blurRad="63500" dist="25400" dir="2700000">
                    <a:srgbClr val="000000">
                      <a:alpha val="70000"/>
                    </a:srgbClr>
                  </a:outerShdw>
                </a:effectLst>
              </a:defRPr>
            </a:lvl1pPr>
          </a:lstStyle>
          <a:p>
            <a:pPr/>
            <a:r>
              <a:t>Je n’ai pas un seul ami dans le monde.</a:t>
            </a:r>
          </a:p>
        </p:txBody>
      </p:sp>
      <p:sp>
        <p:nvSpPr>
          <p:cNvPr id="185" name="Through Drama www.marylougammans.com"/>
          <p:cNvSpPr txBox="1"/>
          <p:nvPr/>
        </p:nvSpPr>
        <p:spPr>
          <a:xfrm>
            <a:off x="2202588" y="9150349"/>
            <a:ext cx="3722824"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584200">
              <a:defRPr sz="1400">
                <a:latin typeface="Palatino"/>
                <a:ea typeface="Palatino"/>
                <a:cs typeface="Palatino"/>
                <a:sym typeface="Palatino"/>
              </a:defRPr>
            </a:pPr>
            <a:r>
              <a:t>Through Drama </a:t>
            </a:r>
            <a:r>
              <a:rPr u="sng">
                <a:hlinkClick r:id="rId20" invalidUrl="" action="" tgtFrame="" tooltip="" history="1" highlightClick="0" endSnd="0"/>
              </a:rPr>
              <a:t>www.marylougammans.com</a:t>
            </a:r>
          </a:p>
        </p:txBody>
      </p:sp>
      <p:sp>
        <p:nvSpPr>
          <p:cNvPr id="186" name="Tableaux-2x2-figés"/>
          <p:cNvSpPr txBox="1"/>
          <p:nvPr/>
        </p:nvSpPr>
        <p:spPr>
          <a:xfrm>
            <a:off x="8452291" y="222773"/>
            <a:ext cx="4164689" cy="6553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a:r>
              <a:t>Tableaux-2x2-figés</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Tableaux figés en rôle  (en silence complet)"/>
          <p:cNvSpPr txBox="1"/>
          <p:nvPr>
            <p:ph type="title"/>
          </p:nvPr>
        </p:nvSpPr>
        <p:spPr>
          <a:prstGeom prst="rect">
            <a:avLst/>
          </a:prstGeom>
        </p:spPr>
        <p:txBody>
          <a:bodyPr/>
          <a:lstStyle/>
          <a:p>
            <a:pPr/>
            <a:r>
              <a:t>Tableaux figés en rôle  </a:t>
            </a:r>
            <a:r>
              <a:rPr sz="4000"/>
              <a:t>(en silence complet)</a:t>
            </a:r>
          </a:p>
        </p:txBody>
      </p:sp>
      <p:sp>
        <p:nvSpPr>
          <p:cNvPr id="191" name="Marcher- grand group- les rôles tous à la fois…"/>
          <p:cNvSpPr txBox="1"/>
          <p:nvPr>
            <p:ph type="body" idx="1"/>
          </p:nvPr>
        </p:nvSpPr>
        <p:spPr>
          <a:prstGeom prst="rect">
            <a:avLst/>
          </a:prstGeom>
        </p:spPr>
        <p:txBody>
          <a:bodyPr/>
          <a:lstStyle/>
          <a:p>
            <a:pPr marL="245745" indent="-245745" defTabSz="196596">
              <a:spcBef>
                <a:spcPts val="1500"/>
              </a:spcBef>
              <a:buBlip>
                <a:blip r:embed="rId3"/>
              </a:buBlip>
              <a:defRPr sz="1548"/>
            </a:pPr>
            <a:r>
              <a:t>Marcher- grand group- les rôles tous à la fois</a:t>
            </a:r>
          </a:p>
          <a:p>
            <a:pPr marL="245745" indent="-245745" defTabSz="196596">
              <a:spcBef>
                <a:spcPts val="1500"/>
              </a:spcBef>
              <a:buBlip>
                <a:blip r:embed="rId3"/>
              </a:buBlip>
              <a:defRPr sz="1548"/>
            </a:pPr>
            <a:r>
              <a:t>Divisé la classe en deux-1/2 assis contre le mur- observe</a:t>
            </a:r>
          </a:p>
          <a:p>
            <a:pPr marL="245745" indent="-245745" defTabSz="196596">
              <a:spcBef>
                <a:spcPts val="1500"/>
              </a:spcBef>
              <a:buBlip>
                <a:blip r:embed="rId3"/>
              </a:buBlip>
              <a:defRPr sz="1548"/>
            </a:pPr>
            <a:r>
              <a:t>Demande que 3-4 rentre et marche- donne un rôle. Ils figent. La classe observe côté physique.</a:t>
            </a:r>
          </a:p>
          <a:p>
            <a:pPr marL="245745" indent="-245745" defTabSz="196596">
              <a:spcBef>
                <a:spcPts val="1500"/>
              </a:spcBef>
              <a:buBlip>
                <a:blip r:embed="rId3"/>
              </a:buBlip>
              <a:defRPr sz="1548"/>
            </a:pPr>
            <a:r>
              <a:t>1 par un choisit un rôle et assume la position figé….</a:t>
            </a:r>
          </a:p>
          <a:p>
            <a:pPr marL="245745" indent="-245745" defTabSz="196596">
              <a:spcBef>
                <a:spcPts val="1500"/>
              </a:spcBef>
              <a:buBlip>
                <a:blip r:embed="rId3"/>
              </a:buBlip>
              <a:defRPr sz="1548"/>
            </a:pPr>
            <a:r>
              <a:t>Petit à petit les élèves se joignent à un autre pour la création de scènes figées.</a:t>
            </a:r>
          </a:p>
          <a:p>
            <a:pPr marL="245745" indent="-245745" defTabSz="196596">
              <a:spcBef>
                <a:spcPts val="1500"/>
              </a:spcBef>
              <a:buBlip>
                <a:blip r:embed="rId3"/>
              </a:buBlip>
              <a:defRPr sz="1548"/>
            </a:pPr>
            <a:r>
              <a:t>Toujours des élèves qui observe. ( NE PARLE JAMAIS) </a:t>
            </a:r>
          </a:p>
          <a:p>
            <a:pPr marL="245745" indent="-245745" defTabSz="196596">
              <a:spcBef>
                <a:spcPts val="1500"/>
              </a:spcBef>
              <a:buBlip>
                <a:blip r:embed="rId3"/>
              </a:buBlip>
              <a:defRPr sz="1548"/>
            </a:pPr>
            <a:r>
              <a:t>Élèves assis…marcher- Échangez de places en tapant sur l’épaule.</a:t>
            </a:r>
          </a:p>
          <a:p>
            <a:pPr marL="245745" indent="-245745" defTabSz="196596">
              <a:spcBef>
                <a:spcPts val="1500"/>
              </a:spcBef>
              <a:buBlip>
                <a:blip r:embed="rId3"/>
              </a:buBlip>
              <a:defRPr sz="1548"/>
            </a:pPr>
            <a:r>
              <a:t>Dans les scènes demandez 2 à changer de place. </a:t>
            </a:r>
          </a:p>
          <a:p>
            <a:pPr marL="245745" indent="-245745" defTabSz="196596">
              <a:spcBef>
                <a:spcPts val="1500"/>
              </a:spcBef>
              <a:buBlip>
                <a:blip r:embed="rId3"/>
              </a:buBlip>
              <a:defRPr sz="1548"/>
            </a:pPr>
            <a:r>
              <a:t>Tape l’épaule pour qu’il disent un bruit, un mot une phrase sans bouger.</a:t>
            </a:r>
          </a:p>
          <a:p>
            <a:pPr marL="245745" indent="-245745" defTabSz="196596">
              <a:spcBef>
                <a:spcPts val="1500"/>
              </a:spcBef>
              <a:buBlip>
                <a:blip r:embed="rId3"/>
              </a:buBlip>
              <a:defRPr sz="1548"/>
            </a:pPr>
            <a:r>
              <a:t>N’OUBLIEZ JAMAIS LE TEMPS POUR LA DISCUSSION</a:t>
            </a:r>
          </a:p>
          <a:p>
            <a:pPr marL="245745" indent="-245745" defTabSz="196596">
              <a:spcBef>
                <a:spcPts val="1500"/>
              </a:spcBef>
              <a:buBlip>
                <a:blip r:embed="rId3"/>
              </a:buBlip>
              <a:defRPr sz="1548"/>
            </a:pPr>
            <a:r>
              <a:t>Les autres rejoignent pour créer des scènes.</a:t>
            </a:r>
          </a:p>
        </p:txBody>
      </p:sp>
      <p:sp>
        <p:nvSpPr>
          <p:cNvPr id="192" name="Through Drama www.marylougammans.com"/>
          <p:cNvSpPr txBox="1"/>
          <p:nvPr/>
        </p:nvSpPr>
        <p:spPr>
          <a:xfrm>
            <a:off x="4640988" y="9099549"/>
            <a:ext cx="3722824"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584200">
              <a:defRPr sz="1400">
                <a:latin typeface="Palatino"/>
                <a:ea typeface="Palatino"/>
                <a:cs typeface="Palatino"/>
                <a:sym typeface="Palatino"/>
              </a:defRPr>
            </a:pPr>
            <a:r>
              <a:t>Through Drama </a:t>
            </a:r>
            <a:r>
              <a:rPr u="sng">
                <a:hlinkClick r:id="rId4" invalidUrl="" action="" tgtFrame="" tooltip="" history="1" highlightClick="0" endSnd="0"/>
              </a:rPr>
              <a:t>www.marylougammans.com</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Ce qu’il faut retenir du rôle du témoin :…"/>
          <p:cNvSpPr txBox="1"/>
          <p:nvPr>
            <p:ph type="body" idx="1"/>
          </p:nvPr>
        </p:nvSpPr>
        <p:spPr>
          <a:prstGeom prst="rect">
            <a:avLst/>
          </a:prstGeom>
        </p:spPr>
        <p:txBody>
          <a:bodyPr/>
          <a:lstStyle/>
          <a:p>
            <a:pPr marL="0" indent="0" algn="ctr" defTabSz="452627">
              <a:spcBef>
                <a:spcPts val="0"/>
              </a:spcBef>
              <a:buSzTx/>
              <a:buNone/>
              <a:tabLst>
                <a:tab pos="444500" algn="l"/>
              </a:tabLst>
              <a:defRPr b="1" sz="2178">
                <a:latin typeface="Chalkboard"/>
                <a:ea typeface="Chalkboard"/>
                <a:cs typeface="Chalkboard"/>
                <a:sym typeface="Chalkboard"/>
              </a:defRPr>
            </a:pPr>
            <a:r>
              <a:rPr sz="3168"/>
              <a:t>Ce qu’il faut retenir du rôle du témoin</a:t>
            </a:r>
            <a:r>
              <a:t> : </a:t>
            </a:r>
          </a:p>
          <a:p>
            <a:pPr marL="0" indent="0" defTabSz="452627">
              <a:spcBef>
                <a:spcPts val="0"/>
              </a:spcBef>
              <a:buSzTx/>
              <a:buNone/>
              <a:tabLst>
                <a:tab pos="444500" algn="l"/>
              </a:tabLst>
              <a:defRPr sz="2178">
                <a:latin typeface="Chalkboard"/>
                <a:ea typeface="Chalkboard"/>
                <a:cs typeface="Chalkboard"/>
                <a:sym typeface="Chalkboard"/>
              </a:defRPr>
            </a:pPr>
          </a:p>
          <a:p>
            <a:pPr marL="0" indent="0" defTabSz="452627">
              <a:spcBef>
                <a:spcPts val="0"/>
              </a:spcBef>
              <a:buSzTx/>
              <a:buNone/>
              <a:tabLst>
                <a:tab pos="444500" algn="l"/>
              </a:tabLst>
              <a:defRPr sz="2178">
                <a:latin typeface="Chalkboard"/>
                <a:ea typeface="Chalkboard"/>
                <a:cs typeface="Chalkboard"/>
                <a:sym typeface="Chalkboard"/>
              </a:defRPr>
            </a:pPr>
            <a:r>
              <a:t>• Par sa présence, le témoin fait partie de l’intimidation. </a:t>
            </a:r>
          </a:p>
          <a:p>
            <a:pPr marL="0" indent="0" defTabSz="452627">
              <a:spcBef>
                <a:spcPts val="0"/>
              </a:spcBef>
              <a:buSzTx/>
              <a:buNone/>
              <a:tabLst>
                <a:tab pos="444500" algn="l"/>
              </a:tabLst>
              <a:defRPr sz="2178">
                <a:latin typeface="Chalkboard"/>
                <a:ea typeface="Chalkboard"/>
                <a:cs typeface="Chalkboard"/>
                <a:sym typeface="Chalkboard"/>
              </a:defRPr>
            </a:pPr>
          </a:p>
          <a:p>
            <a:pPr marL="0" indent="0" defTabSz="452627">
              <a:spcBef>
                <a:spcPts val="0"/>
              </a:spcBef>
              <a:buSzTx/>
              <a:buNone/>
              <a:tabLst>
                <a:tab pos="444500" algn="l"/>
              </a:tabLst>
              <a:defRPr sz="2178">
                <a:latin typeface="Chalkboard"/>
                <a:ea typeface="Chalkboard"/>
                <a:cs typeface="Chalkboard"/>
                <a:sym typeface="Chalkboard"/>
              </a:defRPr>
            </a:pPr>
            <a:r>
              <a:t>• Que le jeune intervienne ou non, il sera affecté par l’intimidation dont il a été témoin.</a:t>
            </a:r>
          </a:p>
          <a:p>
            <a:pPr marL="0" indent="0" defTabSz="452627">
              <a:spcBef>
                <a:spcPts val="0"/>
              </a:spcBef>
              <a:buSzTx/>
              <a:buNone/>
              <a:tabLst>
                <a:tab pos="444500" algn="l"/>
              </a:tabLst>
              <a:defRPr sz="2178">
                <a:latin typeface="Chalkboard"/>
                <a:ea typeface="Chalkboard"/>
                <a:cs typeface="Chalkboard"/>
                <a:sym typeface="Chalkboard"/>
              </a:defRPr>
            </a:pPr>
          </a:p>
          <a:p>
            <a:pPr marL="0" indent="0" defTabSz="452627">
              <a:spcBef>
                <a:spcPts val="0"/>
              </a:spcBef>
              <a:buSzTx/>
              <a:buNone/>
              <a:tabLst>
                <a:tab pos="444500" algn="l"/>
              </a:tabLst>
              <a:defRPr sz="2178">
                <a:latin typeface="Chalkboard"/>
                <a:ea typeface="Chalkboard"/>
                <a:cs typeface="Chalkboard"/>
                <a:sym typeface="Chalkboard"/>
              </a:defRPr>
            </a:pPr>
            <a:r>
              <a:t> • Briser le silence est nécessaire afin d’éliminer l’intimidation. </a:t>
            </a:r>
          </a:p>
          <a:p>
            <a:pPr marL="0" indent="0" defTabSz="452627">
              <a:spcBef>
                <a:spcPts val="0"/>
              </a:spcBef>
              <a:buSzTx/>
              <a:buNone/>
              <a:tabLst>
                <a:tab pos="444500" algn="l"/>
              </a:tabLst>
              <a:defRPr sz="2178">
                <a:latin typeface="Chalkboard"/>
                <a:ea typeface="Chalkboard"/>
                <a:cs typeface="Chalkboard"/>
                <a:sym typeface="Chalkboard"/>
              </a:defRPr>
            </a:pPr>
          </a:p>
          <a:p>
            <a:pPr marL="0" indent="0" defTabSz="452627">
              <a:spcBef>
                <a:spcPts val="0"/>
              </a:spcBef>
              <a:buSzTx/>
              <a:buNone/>
              <a:tabLst>
                <a:tab pos="444500" algn="l"/>
              </a:tabLst>
              <a:defRPr sz="2178">
                <a:latin typeface="Chalkboard"/>
                <a:ea typeface="Chalkboard"/>
                <a:cs typeface="Chalkboard"/>
                <a:sym typeface="Chalkboard"/>
              </a:defRPr>
            </a:pPr>
            <a:r>
              <a:t>• Intervenir est important pour protéger les victimes potentielles et sécuriser leur environnement. </a:t>
            </a:r>
          </a:p>
          <a:p>
            <a:pPr marL="0" indent="0" defTabSz="452627">
              <a:spcBef>
                <a:spcPts val="0"/>
              </a:spcBef>
              <a:buSzTx/>
              <a:buNone/>
              <a:tabLst>
                <a:tab pos="444500" algn="l"/>
              </a:tabLst>
              <a:defRPr sz="2178">
                <a:latin typeface="Chalkboard"/>
                <a:ea typeface="Chalkboard"/>
                <a:cs typeface="Chalkboard"/>
                <a:sym typeface="Chalkboard"/>
              </a:defRPr>
            </a:pPr>
          </a:p>
          <a:p>
            <a:pPr marL="0" indent="0" defTabSz="452627">
              <a:spcBef>
                <a:spcPts val="0"/>
              </a:spcBef>
              <a:buSzTx/>
              <a:buNone/>
              <a:tabLst>
                <a:tab pos="444500" algn="l"/>
              </a:tabLst>
              <a:defRPr sz="2178">
                <a:latin typeface="Chalkboard"/>
                <a:ea typeface="Chalkboard"/>
                <a:cs typeface="Chalkboard"/>
                <a:sym typeface="Chalkboard"/>
              </a:defRPr>
            </a:pPr>
            <a:r>
              <a:t>• Intervenir, c’est exercer son sens des responsabilités en tant que citoyen</a:t>
            </a:r>
          </a:p>
          <a:p>
            <a:pPr marL="0" indent="0" defTabSz="452627">
              <a:spcBef>
                <a:spcPts val="0"/>
              </a:spcBef>
              <a:buSzTx/>
              <a:buNone/>
              <a:tabLst>
                <a:tab pos="444500" algn="l"/>
              </a:tabLst>
              <a:defRPr sz="2178">
                <a:latin typeface="Chalkboard"/>
                <a:ea typeface="Chalkboard"/>
                <a:cs typeface="Chalkboard"/>
                <a:sym typeface="Chalkboard"/>
              </a:defRPr>
            </a:pPr>
          </a:p>
          <a:p>
            <a:pPr marL="0" indent="0" defTabSz="452627">
              <a:spcBef>
                <a:spcPts val="0"/>
              </a:spcBef>
              <a:buSzTx/>
              <a:buNone/>
              <a:tabLst>
                <a:tab pos="444500" algn="l"/>
              </a:tabLst>
              <a:defRPr sz="2178">
                <a:solidFill>
                  <a:srgbClr val="51504D"/>
                </a:solidFill>
                <a:latin typeface="Baskerville"/>
                <a:ea typeface="Baskerville"/>
                <a:cs typeface="Baskerville"/>
                <a:sym typeface="Baskerville"/>
              </a:defRPr>
            </a:pPr>
            <a:r>
              <a:t>.</a:t>
            </a:r>
            <a:r>
              <a:rPr>
                <a:solidFill>
                  <a:srgbClr val="FFFFFF"/>
                </a:solidFill>
                <a:latin typeface="Chalkboard"/>
                <a:ea typeface="Chalkboard"/>
                <a:cs typeface="Chalkboard"/>
                <a:sym typeface="Chalkboard"/>
              </a:rPr>
              <a:t>• L’intervention peut encourager la victime à s’aider. </a:t>
            </a:r>
            <a:endParaRPr>
              <a:solidFill>
                <a:srgbClr val="FFFFFF"/>
              </a:solidFill>
              <a:latin typeface="Chalkboard"/>
              <a:ea typeface="Chalkboard"/>
              <a:cs typeface="Chalkboard"/>
              <a:sym typeface="Chalkboard"/>
            </a:endParaRPr>
          </a:p>
          <a:p>
            <a:pPr marL="0" indent="0" defTabSz="452627">
              <a:spcBef>
                <a:spcPts val="0"/>
              </a:spcBef>
              <a:buSzTx/>
              <a:buNone/>
              <a:tabLst>
                <a:tab pos="444500" algn="l"/>
              </a:tabLst>
              <a:defRPr sz="2178">
                <a:latin typeface="Chalkboard"/>
                <a:ea typeface="Chalkboard"/>
                <a:cs typeface="Chalkboard"/>
                <a:sym typeface="Chalkboard"/>
              </a:defRPr>
            </a:pPr>
          </a:p>
          <a:p>
            <a:pPr marL="0" indent="0" defTabSz="452627">
              <a:spcBef>
                <a:spcPts val="0"/>
              </a:spcBef>
              <a:buSzTx/>
              <a:buNone/>
              <a:tabLst>
                <a:tab pos="444500" algn="l"/>
              </a:tabLst>
              <a:defRPr sz="2178">
                <a:latin typeface="Chalkboard"/>
                <a:ea typeface="Chalkboard"/>
                <a:cs typeface="Chalkboard"/>
                <a:sym typeface="Chalkboard"/>
              </a:defRPr>
            </a:pPr>
            <a:r>
              <a:t>• L’intervention peut aider l’intimidateur à chercher de l’aide. </a:t>
            </a:r>
          </a:p>
          <a:p>
            <a:pPr marL="0" indent="0" defTabSz="452627">
              <a:spcBef>
                <a:spcPts val="0"/>
              </a:spcBef>
              <a:buSzTx/>
              <a:buNone/>
              <a:tabLst>
                <a:tab pos="444500" algn="l"/>
              </a:tabLst>
              <a:defRPr sz="2178">
                <a:latin typeface="Chalkboard"/>
                <a:ea typeface="Chalkboard"/>
                <a:cs typeface="Chalkboard"/>
                <a:sym typeface="Chalkboard"/>
              </a:defRPr>
            </a:pPr>
          </a:p>
          <a:p>
            <a:pPr marL="0" indent="0" defTabSz="452627">
              <a:spcBef>
                <a:spcPts val="0"/>
              </a:spcBef>
              <a:buSzTx/>
              <a:buNone/>
              <a:tabLst>
                <a:tab pos="444500" algn="l"/>
              </a:tabLst>
              <a:defRPr sz="2178">
                <a:latin typeface="Chalkboard"/>
                <a:ea typeface="Chalkboard"/>
                <a:cs typeface="Chalkboard"/>
                <a:sym typeface="Chalkboard"/>
              </a:defRPr>
            </a:pPr>
            <a:r>
              <a:t>• On ne connaît pas toujours l’impact qu’a eu une intervention.</a:t>
            </a:r>
          </a:p>
          <a:p>
            <a:pPr marL="0" indent="0" defTabSz="452627">
              <a:spcBef>
                <a:spcPts val="0"/>
              </a:spcBef>
              <a:buSzTx/>
              <a:buNone/>
              <a:tabLst>
                <a:tab pos="444500" algn="l"/>
              </a:tabLst>
              <a:defRPr sz="2178">
                <a:latin typeface="Chalkboard"/>
                <a:ea typeface="Chalkboard"/>
                <a:cs typeface="Chalkboard"/>
                <a:sym typeface="Chalkboard"/>
              </a:defRPr>
            </a:pPr>
          </a:p>
        </p:txBody>
      </p:sp>
      <p:sp>
        <p:nvSpPr>
          <p:cNvPr id="197" name="Through Drama www.marylougammans.com"/>
          <p:cNvSpPr txBox="1"/>
          <p:nvPr/>
        </p:nvSpPr>
        <p:spPr>
          <a:xfrm>
            <a:off x="4640988" y="9048749"/>
            <a:ext cx="3722824"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584200">
              <a:defRPr sz="1400">
                <a:latin typeface="Palatino"/>
                <a:ea typeface="Palatino"/>
                <a:cs typeface="Palatino"/>
                <a:sym typeface="Palatino"/>
              </a:defRPr>
            </a:pPr>
            <a:r>
              <a:t>Through Drama </a:t>
            </a:r>
            <a:r>
              <a:rPr u="sng">
                <a:hlinkClick r:id="rId2" invalidUrl="" action="" tgtFrame="" tooltip="" history="1" highlightClick="0" endSnd="0"/>
              </a:rPr>
              <a:t>www.marylougammans.com</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Statistiques sur l’intimidation et le harcèlement"/>
          <p:cNvSpPr txBox="1"/>
          <p:nvPr>
            <p:ph type="title"/>
          </p:nvPr>
        </p:nvSpPr>
        <p:spPr>
          <a:prstGeom prst="rect">
            <a:avLst/>
          </a:prstGeom>
        </p:spPr>
        <p:txBody>
          <a:bodyPr/>
          <a:lstStyle>
            <a:lvl1pPr>
              <a:spcBef>
                <a:spcPts val="1100"/>
              </a:spcBef>
              <a:tabLst>
                <a:tab pos="457200" algn="l"/>
              </a:tabLst>
              <a:defRPr b="1" sz="4000">
                <a:latin typeface="Times"/>
                <a:ea typeface="Times"/>
                <a:cs typeface="Times"/>
                <a:sym typeface="Times"/>
              </a:defRPr>
            </a:lvl1pPr>
          </a:lstStyle>
          <a:p>
            <a:pPr/>
            <a:r>
              <a:t>Statistiques sur l’intimidation et le harcèlement</a:t>
            </a:r>
          </a:p>
        </p:txBody>
      </p:sp>
      <p:sp>
        <p:nvSpPr>
          <p:cNvPr id="200" name="Dans une recherche menée en 2010 dans 33 écoles intermédiaires et secondaires de Toronto,49,5 % des élèves interrogés s’étaient fait intimider en ligne.…"/>
          <p:cNvSpPr txBox="1"/>
          <p:nvPr>
            <p:ph type="body" idx="1"/>
          </p:nvPr>
        </p:nvSpPr>
        <p:spPr>
          <a:prstGeom prst="rect">
            <a:avLst/>
          </a:prstGeom>
        </p:spPr>
        <p:txBody>
          <a:bodyPr/>
          <a:lstStyle/>
          <a:p>
            <a:pPr marL="0" indent="0" defTabSz="388620">
              <a:spcBef>
                <a:spcPts val="900"/>
              </a:spcBef>
              <a:buSzTx/>
              <a:buNone/>
              <a:tabLst>
                <a:tab pos="381000" algn="l"/>
              </a:tabLst>
              <a:defRPr b="1" sz="1785">
                <a:latin typeface="Times"/>
                <a:ea typeface="Times"/>
                <a:cs typeface="Times"/>
                <a:sym typeface="Times"/>
              </a:defRPr>
            </a:pPr>
          </a:p>
          <a:p>
            <a:pPr marL="699516" indent="-699516" defTabSz="388620">
              <a:spcBef>
                <a:spcPts val="0"/>
              </a:spcBef>
              <a:buClr>
                <a:srgbClr val="2D2D2D"/>
              </a:buClr>
              <a:buSzPct val="100000"/>
              <a:buFont typeface="Symbol"/>
              <a:buChar char="·"/>
              <a:tabLst>
                <a:tab pos="381000" algn="l"/>
              </a:tabLst>
              <a:defRPr sz="1785">
                <a:latin typeface="Times"/>
                <a:ea typeface="Times"/>
                <a:cs typeface="Times"/>
                <a:sym typeface="Times"/>
              </a:defRPr>
            </a:pPr>
            <a:r>
              <a:t>Dans une recherche menée en 2010 dans 33 écoles intermédiaires et secondaires de Toronto,49,5 % des élèves interrogés s’étaient fait intimider en ligne.</a:t>
            </a:r>
          </a:p>
          <a:p>
            <a:pPr marL="0" indent="0" defTabSz="388620">
              <a:spcBef>
                <a:spcPts val="0"/>
              </a:spcBef>
              <a:buSzTx/>
              <a:buNone/>
              <a:tabLst>
                <a:tab pos="381000" algn="l"/>
              </a:tabLst>
              <a:defRPr sz="1785">
                <a:latin typeface="Times"/>
                <a:ea typeface="Times"/>
                <a:cs typeface="Times"/>
                <a:sym typeface="Times"/>
              </a:defRPr>
            </a:pPr>
          </a:p>
          <a:p>
            <a:pPr marL="699516" indent="-699516" defTabSz="388620">
              <a:spcBef>
                <a:spcPts val="0"/>
              </a:spcBef>
              <a:buClr>
                <a:srgbClr val="2D2D2D"/>
              </a:buClr>
              <a:buSzPct val="100000"/>
              <a:buFont typeface="Symbol"/>
              <a:buChar char="·"/>
              <a:tabLst>
                <a:tab pos="381000" algn="l"/>
              </a:tabLst>
              <a:defRPr sz="1785">
                <a:latin typeface="Times"/>
                <a:ea typeface="Times"/>
                <a:cs typeface="Times"/>
                <a:sym typeface="Times"/>
              </a:defRPr>
            </a:pPr>
            <a:r>
              <a:t>De 4 à 12 % des garçons et des filles de la 6</a:t>
            </a:r>
            <a:r>
              <a:rPr baseline="31999"/>
              <a:t>e</a:t>
            </a:r>
            <a:r>
              <a:t> année à la 10</a:t>
            </a:r>
            <a:r>
              <a:rPr baseline="31999"/>
              <a:t>e</a:t>
            </a:r>
            <a:r>
              <a:t> année ont déclaré avoir subi de l’intimidation une fois par semaine ou plus.</a:t>
            </a:r>
          </a:p>
          <a:p>
            <a:pPr marL="388620" indent="0" defTabSz="388620">
              <a:spcBef>
                <a:spcPts val="0"/>
              </a:spcBef>
              <a:buSzTx/>
              <a:buNone/>
              <a:tabLst>
                <a:tab pos="381000" algn="l"/>
              </a:tabLst>
              <a:defRPr sz="1785">
                <a:latin typeface="Times"/>
                <a:ea typeface="Times"/>
                <a:cs typeface="Times"/>
                <a:sym typeface="Times"/>
              </a:defRPr>
            </a:pPr>
          </a:p>
          <a:p>
            <a:pPr marL="699516" indent="-699516" defTabSz="388620">
              <a:spcBef>
                <a:spcPts val="0"/>
              </a:spcBef>
              <a:buClr>
                <a:srgbClr val="2D2D2D"/>
              </a:buClr>
              <a:buSzPct val="100000"/>
              <a:buFont typeface="Symbol"/>
              <a:buChar char="·"/>
              <a:tabLst>
                <a:tab pos="381000" algn="l"/>
              </a:tabLst>
              <a:defRPr sz="1785">
                <a:latin typeface="Times"/>
                <a:ea typeface="Times"/>
                <a:cs typeface="Times"/>
                <a:sym typeface="Times"/>
              </a:defRPr>
            </a:pPr>
            <a:r>
              <a:t>Chez les garçons, le comportement d’intimidation atteint un sommet en 9</a:t>
            </a:r>
            <a:r>
              <a:rPr baseline="31999"/>
              <a:t>e</a:t>
            </a:r>
            <a:r>
              <a:t> année tandis qu’il atteint son maximum chez les filles en 6</a:t>
            </a:r>
            <a:r>
              <a:rPr baseline="31999"/>
              <a:t>e</a:t>
            </a:r>
            <a:r>
              <a:t> année, ainsi qu’en 8</a:t>
            </a:r>
            <a:r>
              <a:rPr baseline="31999"/>
              <a:t>e</a:t>
            </a:r>
            <a:r>
              <a:t> et 9</a:t>
            </a:r>
            <a:r>
              <a:rPr baseline="31999"/>
              <a:t>e</a:t>
            </a:r>
            <a:r>
              <a:t> année à 37 %.</a:t>
            </a:r>
          </a:p>
          <a:p>
            <a:pPr marL="0" indent="0" defTabSz="388620">
              <a:spcBef>
                <a:spcPts val="0"/>
              </a:spcBef>
              <a:buSzTx/>
              <a:buNone/>
              <a:tabLst>
                <a:tab pos="381000" algn="l"/>
              </a:tabLst>
              <a:defRPr sz="1785">
                <a:latin typeface="Times"/>
                <a:ea typeface="Times"/>
                <a:cs typeface="Times"/>
                <a:sym typeface="Times"/>
              </a:defRPr>
            </a:pPr>
          </a:p>
          <a:p>
            <a:pPr marL="699516" indent="-699516" defTabSz="388620">
              <a:spcBef>
                <a:spcPts val="0"/>
              </a:spcBef>
              <a:buClr>
                <a:srgbClr val="2D2D2D"/>
              </a:buClr>
              <a:buSzPct val="100000"/>
              <a:buFont typeface="Symbol"/>
              <a:buChar char="·"/>
              <a:tabLst>
                <a:tab pos="381000" algn="l"/>
              </a:tabLst>
              <a:defRPr sz="1785">
                <a:latin typeface="Times"/>
                <a:ea typeface="Times"/>
                <a:cs typeface="Times"/>
                <a:sym typeface="Times"/>
              </a:defRPr>
            </a:pPr>
            <a:r>
              <a:t>Dans un sondage mené en 2007 auprès de jeunes de 13 à 15 ans, plus de 70 % ont déclaré avoir subi de l’intimidation en ligne, et 44 % ont déclaré avoir intimidé une personne au moins une fois.</a:t>
            </a:r>
          </a:p>
          <a:p>
            <a:pPr marL="388620" indent="0" defTabSz="388620">
              <a:spcBef>
                <a:spcPts val="0"/>
              </a:spcBef>
              <a:buSzTx/>
              <a:buNone/>
              <a:tabLst>
                <a:tab pos="381000" algn="l"/>
              </a:tabLst>
              <a:defRPr sz="1785">
                <a:latin typeface="Times"/>
                <a:ea typeface="Times"/>
                <a:cs typeface="Times"/>
                <a:sym typeface="Times"/>
              </a:defRPr>
            </a:pPr>
          </a:p>
          <a:p>
            <a:pPr marL="699516" indent="-699516" defTabSz="388620">
              <a:spcBef>
                <a:spcPts val="0"/>
              </a:spcBef>
              <a:buClr>
                <a:srgbClr val="2D2D2D"/>
              </a:buClr>
              <a:buSzPct val="100000"/>
              <a:buFont typeface="Symbol"/>
              <a:buChar char="·"/>
              <a:tabLst>
                <a:tab pos="381000" algn="l"/>
              </a:tabLst>
              <a:defRPr sz="1785">
                <a:latin typeface="Times"/>
                <a:ea typeface="Times"/>
                <a:cs typeface="Times"/>
                <a:sym typeface="Times"/>
              </a:defRPr>
            </a:pPr>
            <a:r>
              <a:t>Dans une étude menée en Alberta, un élève sur quatre de la 7</a:t>
            </a:r>
            <a:r>
              <a:rPr baseline="31999"/>
              <a:t>e</a:t>
            </a:r>
            <a:r>
              <a:t> à la 9</a:t>
            </a:r>
            <a:r>
              <a:rPr baseline="31999"/>
              <a:t>e</a:t>
            </a:r>
            <a:r>
              <a:t> année a déclaré avoir subi de la cyberintimidation.</a:t>
            </a:r>
          </a:p>
          <a:p>
            <a:pPr marL="0" indent="0" defTabSz="388620">
              <a:spcBef>
                <a:spcPts val="0"/>
              </a:spcBef>
              <a:buSzTx/>
              <a:buNone/>
              <a:tabLst>
                <a:tab pos="381000" algn="l"/>
              </a:tabLst>
              <a:defRPr sz="1785">
                <a:latin typeface="Times"/>
                <a:ea typeface="Times"/>
                <a:cs typeface="Times"/>
                <a:sym typeface="Times"/>
              </a:defRPr>
            </a:pPr>
          </a:p>
          <a:p>
            <a:pPr marL="699516" indent="-699516" defTabSz="388620">
              <a:spcBef>
                <a:spcPts val="0"/>
              </a:spcBef>
              <a:buClr>
                <a:srgbClr val="2D2D2D"/>
              </a:buClr>
              <a:buSzPct val="100000"/>
              <a:buFont typeface="Symbol"/>
              <a:buChar char="·"/>
              <a:tabLst>
                <a:tab pos="381000" algn="l"/>
              </a:tabLst>
              <a:defRPr sz="1785">
                <a:latin typeface="Times"/>
                <a:ea typeface="Times"/>
                <a:cs typeface="Times"/>
                <a:sym typeface="Times"/>
              </a:defRPr>
            </a:pPr>
            <a:r>
              <a:t>Dans plus de 80 % des cas, l’intimidation se produit en présence de pairs, et 57 % du temps, l’intimidation cesse en moins de 10 secondes lorsqu’un témoin intervient.</a:t>
            </a:r>
          </a:p>
          <a:p>
            <a:pPr marL="699516" indent="-699516" defTabSz="388620">
              <a:spcBef>
                <a:spcPts val="0"/>
              </a:spcBef>
              <a:buClr>
                <a:srgbClr val="2D2D2D"/>
              </a:buClr>
              <a:buSzPct val="100000"/>
              <a:buFont typeface="Symbol"/>
              <a:buChar char="·"/>
              <a:tabLst>
                <a:tab pos="381000" algn="l"/>
              </a:tabLst>
              <a:defRPr sz="1785">
                <a:latin typeface="Times"/>
                <a:ea typeface="Times"/>
                <a:cs typeface="Times"/>
                <a:sym typeface="Times"/>
              </a:defRPr>
            </a:pPr>
          </a:p>
          <a:p>
            <a:pPr marL="699516" indent="-699516" defTabSz="388620">
              <a:spcBef>
                <a:spcPts val="0"/>
              </a:spcBef>
              <a:buClr>
                <a:srgbClr val="2D2D2D"/>
              </a:buClr>
              <a:buSzPct val="100000"/>
              <a:buFont typeface="Symbol"/>
              <a:buChar char="·"/>
              <a:tabLst>
                <a:tab pos="381000" algn="l"/>
              </a:tabLst>
              <a:defRPr sz="1785">
                <a:latin typeface="Times"/>
                <a:ea typeface="Times"/>
                <a:cs typeface="Times"/>
                <a:sym typeface="Times"/>
              </a:defRPr>
            </a:pPr>
            <a:r>
              <a:t>*Croix-Rouge canadienne</a:t>
            </a:r>
          </a:p>
          <a:p>
            <a:pPr marL="0" indent="0" defTabSz="388620">
              <a:spcBef>
                <a:spcPts val="0"/>
              </a:spcBef>
              <a:buSzTx/>
              <a:buNone/>
              <a:tabLst>
                <a:tab pos="381000" algn="l"/>
              </a:tabLst>
              <a:defRPr sz="1020">
                <a:latin typeface="Times"/>
                <a:ea typeface="Times"/>
                <a:cs typeface="Times"/>
                <a:sym typeface="Times"/>
              </a:defRPr>
            </a:pP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Dalai Lama"/>
          <p:cNvSpPr txBox="1"/>
          <p:nvPr>
            <p:ph type="body" idx="13"/>
          </p:nvPr>
        </p:nvSpPr>
        <p:spPr>
          <a:prstGeom prst="rect">
            <a:avLst/>
          </a:prstGeom>
        </p:spPr>
        <p:txBody>
          <a:bodyPr/>
          <a:lstStyle/>
          <a:p>
            <a:pPr/>
            <a:r>
              <a:t>Dalai Lama</a:t>
            </a:r>
          </a:p>
        </p:txBody>
      </p:sp>
      <p:sp>
        <p:nvSpPr>
          <p:cNvPr id="203" name="L’apaisement réside dans chacun de nous."/>
          <p:cNvSpPr txBox="1"/>
          <p:nvPr>
            <p:ph type="body" idx="14"/>
          </p:nvPr>
        </p:nvSpPr>
        <p:spPr>
          <a:xfrm>
            <a:off x="1270000" y="4206899"/>
            <a:ext cx="10464800" cy="1339802"/>
          </a:xfrm>
          <a:prstGeom prst="rect">
            <a:avLst/>
          </a:prstGeom>
        </p:spPr>
        <p:txBody>
          <a:bodyPr/>
          <a:lstStyle/>
          <a:p>
            <a:pPr/>
            <a:r>
              <a:t>L’apaisement réside dans chacun de nous.</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edu.gov.on.ca…"/>
          <p:cNvSpPr txBox="1"/>
          <p:nvPr>
            <p:ph type="body" idx="1"/>
          </p:nvPr>
        </p:nvSpPr>
        <p:spPr>
          <a:prstGeom prst="rect">
            <a:avLst/>
          </a:prstGeom>
        </p:spPr>
        <p:txBody>
          <a:bodyPr/>
          <a:lstStyle/>
          <a:p>
            <a:pPr marL="0" indent="0">
              <a:lnSpc>
                <a:spcPts val="4100"/>
              </a:lnSpc>
              <a:spcBef>
                <a:spcPts val="0"/>
              </a:spcBef>
              <a:buSzTx/>
              <a:buNone/>
              <a:tabLst>
                <a:tab pos="457200" algn="l"/>
              </a:tabLst>
              <a:defRPr sz="2200">
                <a:solidFill>
                  <a:srgbClr val="7D7D7D"/>
                </a:solidFill>
                <a:latin typeface="Arial"/>
                <a:ea typeface="Arial"/>
                <a:cs typeface="Arial"/>
                <a:sym typeface="Arial"/>
              </a:defRPr>
            </a:pPr>
            <a:r>
              <a:rPr u="sng">
                <a:hlinkClick r:id="rId2" invalidUrl="" action="" tgtFrame="" tooltip="" history="1" highlightClick="0" endSnd="0"/>
              </a:rPr>
              <a:t>edu.gov.on.ca</a:t>
            </a:r>
          </a:p>
          <a:p>
            <a:pPr marL="0" indent="0">
              <a:lnSpc>
                <a:spcPts val="4100"/>
              </a:lnSpc>
              <a:spcBef>
                <a:spcPts val="0"/>
              </a:spcBef>
              <a:buSzTx/>
              <a:buNone/>
              <a:tabLst>
                <a:tab pos="457200" algn="l"/>
              </a:tabLst>
              <a:defRPr sz="2200">
                <a:solidFill>
                  <a:srgbClr val="7D7D7D"/>
                </a:solidFill>
                <a:latin typeface="Arial"/>
                <a:ea typeface="Arial"/>
                <a:cs typeface="Arial"/>
                <a:sym typeface="Arial"/>
              </a:defRPr>
            </a:pPr>
            <a:r>
              <a:rPr u="sng">
                <a:hlinkClick r:id="rId3" invalidUrl="" action="" tgtFrame="" tooltip="" history="1" highlightClick="0" endSnd="0"/>
              </a:rPr>
              <a:t>https://www.croixrouge.ca</a:t>
            </a:r>
          </a:p>
          <a:p>
            <a:pPr marL="0" indent="0">
              <a:lnSpc>
                <a:spcPts val="4100"/>
              </a:lnSpc>
              <a:spcBef>
                <a:spcPts val="0"/>
              </a:spcBef>
              <a:buSzTx/>
              <a:buNone/>
              <a:tabLst>
                <a:tab pos="457200" algn="l"/>
              </a:tabLst>
              <a:defRPr sz="2200">
                <a:solidFill>
                  <a:srgbClr val="7D7D7D"/>
                </a:solidFill>
                <a:latin typeface="Arial"/>
                <a:ea typeface="Arial"/>
                <a:cs typeface="Arial"/>
                <a:sym typeface="Arial"/>
              </a:defRPr>
            </a:pPr>
            <a:r>
              <a:rPr u="sng">
                <a:hlinkClick r:id="rId4" invalidUrl="" action="" tgtFrame="" tooltip="" history="1" highlightClick="0" endSnd="0"/>
              </a:rPr>
              <a:t>http://www3.nfb.ca/sg/100618.pdf</a:t>
            </a:r>
          </a:p>
          <a:p>
            <a:pPr marL="0" indent="0">
              <a:lnSpc>
                <a:spcPts val="4100"/>
              </a:lnSpc>
              <a:spcBef>
                <a:spcPts val="0"/>
              </a:spcBef>
              <a:buSzTx/>
              <a:buNone/>
              <a:tabLst>
                <a:tab pos="457200" algn="l"/>
              </a:tabLst>
              <a:defRPr sz="2200">
                <a:solidFill>
                  <a:srgbClr val="7D7D7D"/>
                </a:solidFill>
                <a:latin typeface="Arial"/>
                <a:ea typeface="Arial"/>
                <a:cs typeface="Arial"/>
                <a:sym typeface="Arial"/>
              </a:defRPr>
            </a:pPr>
            <a:r>
              <a:rPr u="sng">
                <a:hlinkClick r:id="rId5" invalidUrl="" action="" tgtFrame="" tooltip="" history="1" highlightClick="0" endSnd="0"/>
              </a:rPr>
              <a:t>http://www.learnalberta.ca/</a:t>
            </a:r>
          </a:p>
          <a:p>
            <a:pPr marL="0" indent="0">
              <a:lnSpc>
                <a:spcPts val="4100"/>
              </a:lnSpc>
              <a:spcBef>
                <a:spcPts val="0"/>
              </a:spcBef>
              <a:buSzTx/>
              <a:buNone/>
              <a:tabLst>
                <a:tab pos="457200" algn="l"/>
              </a:tabLst>
              <a:defRPr sz="2200">
                <a:solidFill>
                  <a:srgbClr val="7D7D7D"/>
                </a:solidFill>
                <a:latin typeface="Arial"/>
                <a:ea typeface="Arial"/>
                <a:cs typeface="Arial"/>
                <a:sym typeface="Arial"/>
              </a:defRPr>
            </a:pPr>
            <a:r>
              <a:t>https://educationspecialisee.ca/intimidation/</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Mon but aujourd’hui"/>
          <p:cNvSpPr txBox="1"/>
          <p:nvPr>
            <p:ph type="title"/>
          </p:nvPr>
        </p:nvSpPr>
        <p:spPr>
          <a:prstGeom prst="rect">
            <a:avLst/>
          </a:prstGeom>
        </p:spPr>
        <p:txBody>
          <a:bodyPr/>
          <a:lstStyle/>
          <a:p>
            <a:pPr/>
            <a:r>
              <a:t>Mon but aujourd’hui</a:t>
            </a:r>
          </a:p>
        </p:txBody>
      </p:sp>
      <p:sp>
        <p:nvSpPr>
          <p:cNvPr id="126" name="Définissez l’intimidation, ses nombreuses formes, ses effets et les meilleurs pratiques de prévention.…"/>
          <p:cNvSpPr txBox="1"/>
          <p:nvPr>
            <p:ph type="body" idx="1"/>
          </p:nvPr>
        </p:nvSpPr>
        <p:spPr>
          <a:prstGeom prst="rect">
            <a:avLst/>
          </a:prstGeom>
          <a:ln w="9525">
            <a:round/>
          </a:ln>
        </p:spPr>
        <p:txBody>
          <a:bodyPr/>
          <a:lstStyle/>
          <a:p>
            <a:pPr marL="417195" indent="-417195" defTabSz="333756">
              <a:spcBef>
                <a:spcPts val="2600"/>
              </a:spcBef>
              <a:buSzPct val="100000"/>
              <a:buChar char="-"/>
              <a:defRPr sz="1825"/>
            </a:pPr>
            <a:r>
              <a:t>Définissez l’intimidation, ses nombreuses formes, ses effets et les meilleurs pratiques de prévention.</a:t>
            </a:r>
          </a:p>
          <a:p>
            <a:pPr marL="417195" indent="-417195" defTabSz="333756">
              <a:spcBef>
                <a:spcPts val="2600"/>
              </a:spcBef>
              <a:buSzPct val="100000"/>
              <a:buChar char="-"/>
              <a:defRPr sz="1825"/>
            </a:pPr>
            <a:r>
              <a:t>Vous guidez à travers divers exercices qui pourraient remplacer les discussions après un incident.</a:t>
            </a:r>
          </a:p>
          <a:p>
            <a:pPr marL="417195" indent="-417195" defTabSz="333756">
              <a:spcBef>
                <a:spcPts val="2600"/>
              </a:spcBef>
              <a:buSzPct val="100000"/>
              <a:buChar char="-"/>
              <a:defRPr sz="1825"/>
            </a:pPr>
            <a:r>
              <a:t>Que vous ressentez l’effet de l’intimidation dans un environnement sécuritaire (à travers nos jeux).</a:t>
            </a:r>
          </a:p>
          <a:p>
            <a:pPr marL="417195" indent="-417195" defTabSz="333756">
              <a:spcBef>
                <a:spcPts val="2600"/>
              </a:spcBef>
              <a:buSzPct val="100000"/>
              <a:buChar char="-"/>
              <a:defRPr sz="1825"/>
            </a:pPr>
            <a:r>
              <a:t> Apprendre comment adapter ces stratégies efficaces à utilisez avec vos élèves en peu de temps. ( disons après la récré) </a:t>
            </a:r>
          </a:p>
          <a:p>
            <a:pPr marL="417195" indent="-417195" defTabSz="333756">
              <a:spcBef>
                <a:spcPts val="2600"/>
              </a:spcBef>
              <a:buSzPct val="100000"/>
              <a:buChar char="-"/>
              <a:defRPr sz="1825"/>
            </a:pPr>
            <a:r>
              <a:t>Reconnaître les comportements physiques et apprendre comment guider les élèves à découvrir comment l’intimidation peut écraser l’âme. </a:t>
            </a:r>
          </a:p>
          <a:p>
            <a:pPr marL="417195" indent="-417195" defTabSz="333756">
              <a:spcBef>
                <a:spcPts val="2600"/>
              </a:spcBef>
              <a:buSzPct val="100000"/>
              <a:buChar char="-"/>
              <a:defRPr sz="1825"/>
            </a:pPr>
            <a:r>
              <a:t>Se mettre dans la peau de quelqu’un d’autre - explorer l’empathie</a:t>
            </a:r>
          </a:p>
        </p:txBody>
      </p:sp>
      <p:sp>
        <p:nvSpPr>
          <p:cNvPr id="127" name="Through Drama www.marylougammans.com"/>
          <p:cNvSpPr txBox="1"/>
          <p:nvPr/>
        </p:nvSpPr>
        <p:spPr>
          <a:xfrm>
            <a:off x="4463188" y="9124949"/>
            <a:ext cx="3722824"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584200">
              <a:defRPr sz="1400">
                <a:latin typeface="Palatino"/>
                <a:ea typeface="Palatino"/>
                <a:cs typeface="Palatino"/>
                <a:sym typeface="Palatino"/>
              </a:defRPr>
            </a:pPr>
            <a:r>
              <a:t>Through Drama </a:t>
            </a:r>
            <a:r>
              <a:rPr u="sng">
                <a:hlinkClick r:id="rId2" invalidUrl="" action="" tgtFrame="" tooltip="" history="1" highlightClick="0" endSnd="0"/>
              </a:rPr>
              <a:t>www.marylougammans.com</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 name="L’échauffement"/>
          <p:cNvSpPr txBox="1"/>
          <p:nvPr>
            <p:ph type="title"/>
          </p:nvPr>
        </p:nvSpPr>
        <p:spPr>
          <a:prstGeom prst="rect">
            <a:avLst/>
          </a:prstGeom>
        </p:spPr>
        <p:txBody>
          <a:bodyPr/>
          <a:lstStyle/>
          <a:p>
            <a:pPr/>
            <a:r>
              <a:t>L’échauffement</a:t>
            </a:r>
          </a:p>
        </p:txBody>
      </p:sp>
      <p:sp>
        <p:nvSpPr>
          <p:cNvPr id="130" name="Un cercle- Parfait. Sans mains. Un travail d’équipe. Regardez entre deux têtes devant toi- est ce que l’on voit tout le monde? Les petits peux marcher et retourner plusieurs fois en cercle…la pratique…"/>
          <p:cNvSpPr txBox="1"/>
          <p:nvPr>
            <p:ph type="body" idx="1"/>
          </p:nvPr>
        </p:nvSpPr>
        <p:spPr>
          <a:prstGeom prst="rect">
            <a:avLst/>
          </a:prstGeom>
        </p:spPr>
        <p:txBody>
          <a:bodyPr/>
          <a:lstStyle/>
          <a:p>
            <a:pPr marL="388620" indent="-388620" defTabSz="310895">
              <a:spcBef>
                <a:spcPts val="2400"/>
              </a:spcBef>
              <a:buBlip>
                <a:blip r:embed="rId2"/>
              </a:buBlip>
              <a:defRPr sz="2448"/>
            </a:pPr>
            <a:r>
              <a:t>Un cercle- </a:t>
            </a:r>
            <a:r>
              <a:rPr sz="1360"/>
              <a:t>Parfait. Sans mains. Un travail d’équipe. Regardez entre deux têtes devant toi- est ce que l’on voit tout le monde? Les petits peux marcher et retourner plusieurs fois en cercle…la pratique</a:t>
            </a:r>
            <a:endParaRPr sz="1360"/>
          </a:p>
          <a:p>
            <a:pPr marL="388620" indent="-388620" defTabSz="310895">
              <a:spcBef>
                <a:spcPts val="2400"/>
              </a:spcBef>
              <a:buBlip>
                <a:blip r:embed="rId2"/>
              </a:buBlip>
              <a:defRPr sz="2448"/>
            </a:pPr>
            <a:r>
              <a:t>Marcher-</a:t>
            </a:r>
            <a:r>
              <a:rPr sz="1360"/>
              <a:t>Random- toutes directions.Les élèves ne touchent ni parlent. Garder le plancher équilibré, pas de trous. Changez la vitesse…N’allez pas trop vite à étape # 2- portes. Discuter le pourquoi on joue ce jeux…se sensibiliser les élèves à leur environnement, aux autres, vision périphérique</a:t>
            </a:r>
          </a:p>
          <a:p>
            <a:pPr marL="388620" indent="-388620" defTabSz="310895">
              <a:spcBef>
                <a:spcPts val="2400"/>
              </a:spcBef>
              <a:buBlip>
                <a:blip r:embed="rId2"/>
              </a:buBlip>
              <a:defRPr sz="2448"/>
            </a:pPr>
            <a:r>
              <a:t>Portes-</a:t>
            </a:r>
            <a:r>
              <a:rPr sz="1360"/>
              <a:t>Marchez random et Cherchez pour 2 personnes- passer à travers…con’t. Discute les différences….</a:t>
            </a:r>
          </a:p>
          <a:p>
            <a:pPr marL="388620" indent="-388620" defTabSz="310895">
              <a:spcBef>
                <a:spcPts val="2400"/>
              </a:spcBef>
              <a:buBlip>
                <a:blip r:embed="rId2"/>
              </a:buBlip>
              <a:defRPr sz="2448"/>
            </a:pPr>
            <a:r>
              <a:t>Selon ton prénom- </a:t>
            </a:r>
            <a:r>
              <a:rPr sz="1360"/>
              <a:t>Marcher:Trouver qq avec : la même initiale, partage 2 lettres, l, même nombre de voyelles…</a:t>
            </a:r>
            <a:endParaRPr sz="1360"/>
          </a:p>
          <a:p>
            <a:pPr marL="388620" indent="-388620" defTabSz="310895">
              <a:spcBef>
                <a:spcPts val="2400"/>
              </a:spcBef>
              <a:buBlip>
                <a:blip r:embed="rId2"/>
              </a:buBlip>
              <a:defRPr sz="2448"/>
            </a:pPr>
            <a:r>
              <a:t>Marcher/ arrêter: </a:t>
            </a:r>
            <a:r>
              <a:rPr sz="1360"/>
              <a:t>tous ceux qui ont…un frère, un chien…( les autres marchent si la consigne ne convienne pas) dès qu’il y a une autre, les gens marchent à moins qu’il y a 2 de suite.</a:t>
            </a:r>
          </a:p>
        </p:txBody>
      </p:sp>
      <p:sp>
        <p:nvSpPr>
          <p:cNvPr id="131" name="Through Drama www.marylougammans.com"/>
          <p:cNvSpPr txBox="1"/>
          <p:nvPr/>
        </p:nvSpPr>
        <p:spPr>
          <a:xfrm>
            <a:off x="4478873" y="9107016"/>
            <a:ext cx="3722825"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584200">
              <a:defRPr sz="1400">
                <a:latin typeface="Palatino"/>
                <a:ea typeface="Palatino"/>
                <a:cs typeface="Palatino"/>
                <a:sym typeface="Palatino"/>
              </a:defRPr>
            </a:pPr>
            <a:r>
              <a:t>Through Drama </a:t>
            </a:r>
            <a:r>
              <a:rPr u="sng">
                <a:hlinkClick r:id="rId3" invalidUrl="" action="" tgtFrame="" tooltip="" history="1" highlightClick="0" endSnd="0"/>
              </a:rPr>
              <a:t>www.marylougammans.com</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L’intimidation: le vue de l’ensemble.…"/>
          <p:cNvSpPr txBox="1"/>
          <p:nvPr>
            <p:ph type="title"/>
          </p:nvPr>
        </p:nvSpPr>
        <p:spPr>
          <a:xfrm>
            <a:off x="981431" y="203200"/>
            <a:ext cx="10464801" cy="2540000"/>
          </a:xfrm>
          <a:prstGeom prst="rect">
            <a:avLst/>
          </a:prstGeom>
        </p:spPr>
        <p:txBody>
          <a:bodyPr/>
          <a:lstStyle/>
          <a:p>
            <a:pPr>
              <a:defRPr sz="5000"/>
            </a:pPr>
            <a:r>
              <a:rPr sz="4000"/>
              <a:t>L’intimidation:</a:t>
            </a:r>
            <a:r>
              <a:rPr sz="3500"/>
              <a:t> </a:t>
            </a:r>
            <a:r>
              <a:rPr sz="3000"/>
              <a:t>le vue de l’ensemble.</a:t>
            </a:r>
            <a:r>
              <a:rPr sz="2500"/>
              <a:t> </a:t>
            </a:r>
          </a:p>
          <a:p>
            <a:pPr>
              <a:defRPr sz="2200"/>
            </a:pPr>
            <a:r>
              <a:t>Un travail de group-essayer de vous mettre dans les souliers de vos élèves ainsi que des situation d’adultes.</a:t>
            </a:r>
          </a:p>
        </p:txBody>
      </p:sp>
      <p:sp>
        <p:nvSpPr>
          <p:cNvPr id="134" name="1) Qu'est ce que c’est, l’intimidation?…"/>
          <p:cNvSpPr txBox="1"/>
          <p:nvPr>
            <p:ph type="body" idx="1"/>
          </p:nvPr>
        </p:nvSpPr>
        <p:spPr>
          <a:prstGeom prst="rect">
            <a:avLst/>
          </a:prstGeom>
        </p:spPr>
        <p:txBody>
          <a:bodyPr/>
          <a:lstStyle/>
          <a:p>
            <a:pPr marL="337184" indent="-337184" defTabSz="269747">
              <a:spcBef>
                <a:spcPts val="2100"/>
              </a:spcBef>
              <a:buBlip>
                <a:blip r:embed="rId2"/>
              </a:buBlip>
              <a:defRPr sz="1769"/>
            </a:pPr>
            <a:r>
              <a:t>1) Qu'est ce que c’est, l’intimidation?</a:t>
            </a:r>
          </a:p>
          <a:p>
            <a:pPr marL="337184" indent="-337184" defTabSz="269747">
              <a:spcBef>
                <a:spcPts val="2100"/>
              </a:spcBef>
              <a:buBlip>
                <a:blip r:embed="rId2"/>
              </a:buBlip>
              <a:defRPr sz="1769"/>
            </a:pPr>
            <a:r>
              <a:t>2) Qui est impliqué?</a:t>
            </a:r>
          </a:p>
          <a:p>
            <a:pPr marL="337184" indent="-337184" defTabSz="269747">
              <a:spcBef>
                <a:spcPts val="2100"/>
              </a:spcBef>
              <a:buBlip>
                <a:blip r:embed="rId2"/>
              </a:buBlip>
              <a:defRPr sz="1769"/>
            </a:pPr>
            <a:r>
              <a:t>3) Pourquoi les gens intimident?</a:t>
            </a:r>
          </a:p>
          <a:p>
            <a:pPr marL="337184" indent="-337184" defTabSz="269747">
              <a:spcBef>
                <a:spcPts val="2100"/>
              </a:spcBef>
              <a:buBlip>
                <a:blip r:embed="rId2"/>
              </a:buBlip>
              <a:defRPr sz="1769"/>
            </a:pPr>
            <a:r>
              <a:t>4) À quel endroit les gens intimident?</a:t>
            </a:r>
          </a:p>
          <a:p>
            <a:pPr marL="337184" indent="-337184" defTabSz="269747">
              <a:spcBef>
                <a:spcPts val="2100"/>
              </a:spcBef>
              <a:buBlip>
                <a:blip r:embed="rId2"/>
              </a:buBlip>
              <a:defRPr sz="1769"/>
            </a:pPr>
            <a:r>
              <a:t>5) Comment les gens intimident?</a:t>
            </a:r>
          </a:p>
          <a:p>
            <a:pPr marL="337184" indent="-337184" defTabSz="269747">
              <a:spcBef>
                <a:spcPts val="2100"/>
              </a:spcBef>
              <a:buBlip>
                <a:blip r:embed="rId2"/>
              </a:buBlip>
              <a:defRPr sz="1769"/>
            </a:pPr>
            <a:r>
              <a:t>6) Que ciblent les intimidateurs ?</a:t>
            </a:r>
          </a:p>
          <a:p>
            <a:pPr marL="337184" indent="-337184" defTabSz="269747">
              <a:spcBef>
                <a:spcPts val="2100"/>
              </a:spcBef>
              <a:buBlip>
                <a:blip r:embed="rId2"/>
              </a:buBlip>
              <a:defRPr sz="1769"/>
            </a:pPr>
            <a:r>
              <a:t>7)Quels compétences est ce que les élèves ( et adultes) ont besoin pour promouvoir le leadership?</a:t>
            </a:r>
          </a:p>
          <a:p>
            <a:pPr marL="337184" indent="-337184" defTabSz="269747">
              <a:spcBef>
                <a:spcPts val="2100"/>
              </a:spcBef>
              <a:buBlip>
                <a:blip r:embed="rId2"/>
              </a:buBlip>
              <a:defRPr sz="1769"/>
            </a:pPr>
            <a:r>
              <a:t>8) Comment prévenir ce type de comportement?</a:t>
            </a:r>
          </a:p>
          <a:p>
            <a:pPr marL="337184" indent="-337184" defTabSz="269747">
              <a:spcBef>
                <a:spcPts val="2100"/>
              </a:spcBef>
              <a:buBlip>
                <a:blip r:embed="rId2"/>
              </a:buBlip>
              <a:defRPr sz="1769"/>
            </a:pPr>
            <a:r>
              <a:t>9) Où peux-t'on trouver des informations?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la discussion( en cercle) vos réponses"/>
          <p:cNvSpPr txBox="1"/>
          <p:nvPr>
            <p:ph type="title"/>
          </p:nvPr>
        </p:nvSpPr>
        <p:spPr>
          <a:prstGeom prst="rect">
            <a:avLst/>
          </a:prstGeom>
        </p:spPr>
        <p:txBody>
          <a:bodyPr/>
          <a:lstStyle>
            <a:lvl1pPr marL="571500" indent="-571500" algn="l">
              <a:spcBef>
                <a:spcPts val="3600"/>
              </a:spcBef>
              <a:buSzPct val="43000"/>
              <a:buBlip>
                <a:blip r:embed="rId2"/>
              </a:buBlip>
              <a:defRPr sz="3600"/>
            </a:lvl1pPr>
          </a:lstStyle>
          <a:p>
            <a:pPr/>
            <a:r>
              <a:t>la discussion( en cercle) vos réponses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Lequel préférez-vous? (Pour Le groupe Calgary)…"/>
          <p:cNvSpPr txBox="1"/>
          <p:nvPr>
            <p:ph type="body" idx="1"/>
          </p:nvPr>
        </p:nvSpPr>
        <p:spPr>
          <a:prstGeom prst="rect">
            <a:avLst/>
          </a:prstGeom>
        </p:spPr>
        <p:txBody>
          <a:bodyPr/>
          <a:lstStyle/>
          <a:p>
            <a:pPr marL="0" indent="0" defTabSz="584200">
              <a:spcBef>
                <a:spcPts val="0"/>
              </a:spcBef>
              <a:buSzTx/>
              <a:buNone/>
              <a:defRPr sz="4000">
                <a:latin typeface="Palatino"/>
                <a:ea typeface="Palatino"/>
                <a:cs typeface="Palatino"/>
                <a:sym typeface="Palatino"/>
              </a:defRPr>
            </a:pPr>
            <a:r>
              <a:t>Lequel préférez-vous? </a:t>
            </a:r>
            <a:r>
              <a:rPr sz="2000"/>
              <a:t>(Pour Le groupe Calgary)</a:t>
            </a:r>
            <a:endParaRPr sz="2000"/>
          </a:p>
          <a:p>
            <a:pPr marL="0" indent="0" defTabSz="584200">
              <a:spcBef>
                <a:spcPts val="0"/>
              </a:spcBef>
              <a:buSzTx/>
              <a:buNone/>
              <a:defRPr i="1" sz="2000">
                <a:latin typeface="Palatino"/>
                <a:ea typeface="Palatino"/>
                <a:cs typeface="Palatino"/>
                <a:sym typeface="Palatino"/>
              </a:defRPr>
            </a:pPr>
            <a:r>
              <a:t>Discuter 2 minutes en groupes de 2</a:t>
            </a:r>
          </a:p>
          <a:p>
            <a:pPr marL="0" indent="0" defTabSz="584200">
              <a:spcBef>
                <a:spcPts val="0"/>
              </a:spcBef>
              <a:buSzTx/>
              <a:buNone/>
              <a:defRPr sz="4000">
                <a:latin typeface="Palatino"/>
                <a:ea typeface="Palatino"/>
                <a:cs typeface="Palatino"/>
                <a:sym typeface="Palatino"/>
              </a:defRPr>
            </a:pPr>
          </a:p>
          <a:p>
            <a:pPr marL="310116" indent="-310116" defTabSz="584200">
              <a:spcBef>
                <a:spcPts val="0"/>
              </a:spcBef>
              <a:buSzPct val="80000"/>
              <a:buChar char="•"/>
              <a:defRPr sz="2500">
                <a:latin typeface="Palatino"/>
                <a:ea typeface="Palatino"/>
                <a:cs typeface="Palatino"/>
                <a:sym typeface="Palatino"/>
              </a:defRPr>
            </a:pPr>
            <a:r>
              <a:t>Un hamburger ou un hot-dog</a:t>
            </a:r>
          </a:p>
          <a:p>
            <a:pPr marL="310116" indent="-310116" defTabSz="584200">
              <a:spcBef>
                <a:spcPts val="0"/>
              </a:spcBef>
              <a:buSzPct val="80000"/>
              <a:buChar char="•"/>
              <a:defRPr sz="2500">
                <a:latin typeface="Palatino"/>
                <a:ea typeface="Palatino"/>
                <a:cs typeface="Palatino"/>
                <a:sym typeface="Palatino"/>
              </a:defRPr>
            </a:pPr>
            <a:r>
              <a:t>Une pomme ou une mangue</a:t>
            </a:r>
          </a:p>
          <a:p>
            <a:pPr marL="310116" indent="-310116" defTabSz="584200">
              <a:spcBef>
                <a:spcPts val="0"/>
              </a:spcBef>
              <a:buSzPct val="80000"/>
              <a:buChar char="•"/>
              <a:defRPr sz="2500">
                <a:latin typeface="Palatino"/>
                <a:ea typeface="Palatino"/>
                <a:cs typeface="Palatino"/>
                <a:sym typeface="Palatino"/>
              </a:defRPr>
            </a:pPr>
            <a:r>
              <a:t>Le ski ou le patinage</a:t>
            </a:r>
          </a:p>
          <a:p>
            <a:pPr marL="310116" indent="-310116" defTabSz="584200">
              <a:spcBef>
                <a:spcPts val="0"/>
              </a:spcBef>
              <a:buSzPct val="80000"/>
              <a:buChar char="•"/>
              <a:defRPr sz="2500">
                <a:latin typeface="Palatino"/>
                <a:ea typeface="Palatino"/>
                <a:cs typeface="Palatino"/>
                <a:sym typeface="Palatino"/>
              </a:defRPr>
            </a:pPr>
            <a:r>
              <a:t>Un avion ou un train</a:t>
            </a:r>
          </a:p>
          <a:p>
            <a:pPr marL="310116" indent="-310116" defTabSz="584200">
              <a:spcBef>
                <a:spcPts val="0"/>
              </a:spcBef>
              <a:buSzPct val="80000"/>
              <a:buChar char="•"/>
              <a:defRPr sz="2500">
                <a:latin typeface="Palatino"/>
                <a:ea typeface="Palatino"/>
                <a:cs typeface="Palatino"/>
                <a:sym typeface="Palatino"/>
              </a:defRPr>
            </a:pPr>
            <a:r>
              <a:t>Un chien ou un chat</a:t>
            </a:r>
          </a:p>
          <a:p>
            <a:pPr marL="310116" indent="-310116" defTabSz="584200">
              <a:spcBef>
                <a:spcPts val="0"/>
              </a:spcBef>
              <a:buSzPct val="80000"/>
              <a:buChar char="•"/>
              <a:defRPr sz="2500">
                <a:latin typeface="Palatino"/>
                <a:ea typeface="Palatino"/>
                <a:cs typeface="Palatino"/>
                <a:sym typeface="Palatino"/>
              </a:defRPr>
            </a:pPr>
            <a:r>
              <a:t>Le thé ou le café</a:t>
            </a:r>
          </a:p>
          <a:p>
            <a:pPr marL="310116" indent="-310116" defTabSz="584200">
              <a:spcBef>
                <a:spcPts val="0"/>
              </a:spcBef>
              <a:buSzPct val="80000"/>
              <a:buChar char="•"/>
              <a:defRPr sz="2500">
                <a:latin typeface="Palatino"/>
                <a:ea typeface="Palatino"/>
                <a:cs typeface="Palatino"/>
                <a:sym typeface="Palatino"/>
              </a:defRPr>
            </a:pPr>
            <a:r>
              <a:t>Le son du piano ou le guitar</a:t>
            </a:r>
          </a:p>
          <a:p>
            <a:pPr marL="310116" indent="-310116" defTabSz="584200">
              <a:spcBef>
                <a:spcPts val="0"/>
              </a:spcBef>
              <a:buSzPct val="80000"/>
              <a:buChar char="•"/>
              <a:defRPr sz="2500">
                <a:latin typeface="Palatino"/>
                <a:ea typeface="Palatino"/>
                <a:cs typeface="Palatino"/>
                <a:sym typeface="Palatino"/>
              </a:defRPr>
            </a:pPr>
            <a:r>
              <a:t>Vert ou bleu</a:t>
            </a:r>
          </a:p>
          <a:p>
            <a:pPr marL="310116" indent="-310116" defTabSz="584200">
              <a:spcBef>
                <a:spcPts val="0"/>
              </a:spcBef>
              <a:buSzPct val="80000"/>
              <a:buChar char="•"/>
              <a:defRPr sz="2500">
                <a:latin typeface="Palatino"/>
                <a:ea typeface="Palatino"/>
                <a:cs typeface="Palatino"/>
                <a:sym typeface="Palatino"/>
              </a:defRPr>
            </a:pPr>
            <a:r>
              <a:t>L’hiver ou l’automne</a:t>
            </a:r>
          </a:p>
          <a:p>
            <a:pPr marL="310116" indent="-310116" defTabSz="584200">
              <a:spcBef>
                <a:spcPts val="0"/>
              </a:spcBef>
              <a:buSzPct val="80000"/>
              <a:buChar char="•"/>
              <a:defRPr sz="2500">
                <a:latin typeface="Palatino"/>
                <a:ea typeface="Palatino"/>
                <a:cs typeface="Palatino"/>
                <a:sym typeface="Palatino"/>
              </a:defRPr>
            </a:pPr>
            <a:r>
              <a:t>Sentir sucré ou salé</a:t>
            </a:r>
          </a:p>
          <a:p>
            <a:pPr marL="310116" indent="-310116" defTabSz="584200">
              <a:spcBef>
                <a:spcPts val="0"/>
              </a:spcBef>
              <a:buSzPct val="80000"/>
              <a:buChar char="•"/>
              <a:defRPr sz="2500">
                <a:latin typeface="Palatino"/>
                <a:ea typeface="Palatino"/>
                <a:cs typeface="Palatino"/>
                <a:sym typeface="Palatino"/>
              </a:defRPr>
            </a:pPr>
            <a:r>
              <a:t>La plage ou les montagnes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 Groupe Calgary) Une pensée abstraite- Activité #2…"/>
          <p:cNvSpPr txBox="1"/>
          <p:nvPr>
            <p:ph type="title"/>
          </p:nvPr>
        </p:nvSpPr>
        <p:spPr>
          <a:prstGeom prst="rect">
            <a:avLst/>
          </a:prstGeom>
        </p:spPr>
        <p:txBody>
          <a:bodyPr/>
          <a:lstStyle/>
          <a:p>
            <a:pPr defTabSz="584200">
              <a:defRPr sz="7000">
                <a:solidFill>
                  <a:srgbClr val="FFFFFF">
                    <a:alpha val="95000"/>
                  </a:srgbClr>
                </a:solidFill>
                <a:latin typeface="Palatino"/>
                <a:ea typeface="Palatino"/>
                <a:cs typeface="Palatino"/>
                <a:sym typeface="Palatino"/>
              </a:defRPr>
            </a:pPr>
            <a:r>
              <a:rPr sz="4000"/>
              <a:t> </a:t>
            </a:r>
            <a:r>
              <a:rPr sz="2000"/>
              <a:t>( Groupe Calgary)</a:t>
            </a:r>
            <a:r>
              <a:rPr sz="4000"/>
              <a:t> Une pensée abstraite- Activité #2</a:t>
            </a:r>
            <a:endParaRPr sz="4000"/>
          </a:p>
          <a:p>
            <a:pPr defTabSz="584200">
              <a:defRPr sz="7000">
                <a:solidFill>
                  <a:srgbClr val="FFFFFF">
                    <a:alpha val="95000"/>
                  </a:srgbClr>
                </a:solidFill>
                <a:latin typeface="Palatino"/>
                <a:ea typeface="Palatino"/>
                <a:cs typeface="Palatino"/>
                <a:sym typeface="Palatino"/>
              </a:defRPr>
            </a:pPr>
            <a:r>
              <a:rPr sz="4000"/>
              <a:t>Quelles sont les caractéristiques de ces objets? </a:t>
            </a:r>
          </a:p>
          <a:p>
            <a:pPr defTabSz="584200">
              <a:defRPr sz="5000">
                <a:solidFill>
                  <a:srgbClr val="FFFFFF">
                    <a:alpha val="95000"/>
                  </a:srgbClr>
                </a:solidFill>
                <a:latin typeface="Palatino"/>
                <a:ea typeface="Palatino"/>
                <a:cs typeface="Palatino"/>
                <a:sym typeface="Palatino"/>
              </a:defRPr>
            </a:pPr>
            <a:r>
              <a:t>Êtes-vous plutôt un___ ou un ____?</a:t>
            </a:r>
          </a:p>
        </p:txBody>
      </p:sp>
      <p:sp>
        <p:nvSpPr>
          <p:cNvPr id="141" name="Chat ou un chien…"/>
          <p:cNvSpPr txBox="1"/>
          <p:nvPr>
            <p:ph type="body" idx="1"/>
          </p:nvPr>
        </p:nvSpPr>
        <p:spPr>
          <a:prstGeom prst="rect">
            <a:avLst/>
          </a:prstGeom>
        </p:spPr>
        <p:txBody>
          <a:bodyPr/>
          <a:lstStyle/>
          <a:p>
            <a:pPr marL="303148" indent="-303148" defTabSz="449833">
              <a:lnSpc>
                <a:spcPct val="120000"/>
              </a:lnSpc>
              <a:spcBef>
                <a:spcPts val="1800"/>
              </a:spcBef>
              <a:buSzPct val="40000"/>
              <a:buBlip>
                <a:blip r:embed="rId2"/>
              </a:buBlip>
              <a:defRPr sz="2464">
                <a:latin typeface="Palatino"/>
                <a:ea typeface="Palatino"/>
                <a:cs typeface="Palatino"/>
                <a:sym typeface="Palatino"/>
              </a:defRPr>
            </a:pPr>
            <a:r>
              <a:t>Chat ou un chien </a:t>
            </a:r>
          </a:p>
          <a:p>
            <a:pPr marL="303148" indent="-303148" defTabSz="449833">
              <a:lnSpc>
                <a:spcPct val="120000"/>
              </a:lnSpc>
              <a:spcBef>
                <a:spcPts val="1800"/>
              </a:spcBef>
              <a:buSzPct val="40000"/>
              <a:buBlip>
                <a:blip r:embed="rId2"/>
              </a:buBlip>
              <a:defRPr sz="2464">
                <a:latin typeface="Palatino"/>
                <a:ea typeface="Palatino"/>
                <a:cs typeface="Palatino"/>
                <a:sym typeface="Palatino"/>
              </a:defRPr>
            </a:pPr>
            <a:r>
              <a:t>Un vélo ou un moto</a:t>
            </a:r>
          </a:p>
          <a:p>
            <a:pPr marL="303148" indent="-303148" defTabSz="449833">
              <a:lnSpc>
                <a:spcPct val="120000"/>
              </a:lnSpc>
              <a:spcBef>
                <a:spcPts val="1800"/>
              </a:spcBef>
              <a:buSzPct val="40000"/>
              <a:buBlip>
                <a:blip r:embed="rId2"/>
              </a:buBlip>
              <a:defRPr sz="2464">
                <a:latin typeface="Palatino"/>
                <a:ea typeface="Palatino"/>
                <a:cs typeface="Palatino"/>
                <a:sym typeface="Palatino"/>
              </a:defRPr>
            </a:pPr>
            <a:r>
              <a:t>Un cercle ou un carré</a:t>
            </a:r>
          </a:p>
          <a:p>
            <a:pPr marL="303148" indent="-303148" defTabSz="449833">
              <a:lnSpc>
                <a:spcPct val="120000"/>
              </a:lnSpc>
              <a:spcBef>
                <a:spcPts val="1800"/>
              </a:spcBef>
              <a:buSzPct val="40000"/>
              <a:buBlip>
                <a:blip r:embed="rId2"/>
              </a:buBlip>
              <a:defRPr sz="2464">
                <a:latin typeface="Palatino"/>
                <a:ea typeface="Palatino"/>
                <a:cs typeface="Palatino"/>
                <a:sym typeface="Palatino"/>
              </a:defRPr>
            </a:pPr>
            <a:r>
              <a:t>Un parachute ou une montgolfière</a:t>
            </a:r>
          </a:p>
          <a:p>
            <a:pPr marL="303148" indent="-303148" defTabSz="449833">
              <a:lnSpc>
                <a:spcPct val="120000"/>
              </a:lnSpc>
              <a:spcBef>
                <a:spcPts val="1800"/>
              </a:spcBef>
              <a:buSzPct val="40000"/>
              <a:buBlip>
                <a:blip r:embed="rId2"/>
              </a:buBlip>
              <a:defRPr sz="2464">
                <a:latin typeface="Palatino"/>
                <a:ea typeface="Palatino"/>
                <a:cs typeface="Palatino"/>
                <a:sym typeface="Palatino"/>
              </a:defRPr>
            </a:pPr>
            <a:r>
              <a:t>Un lac une montagne</a:t>
            </a:r>
          </a:p>
          <a:p>
            <a:pPr marL="303148" indent="-303148" defTabSz="449833">
              <a:lnSpc>
                <a:spcPct val="120000"/>
              </a:lnSpc>
              <a:spcBef>
                <a:spcPts val="1800"/>
              </a:spcBef>
              <a:buSzPct val="40000"/>
              <a:buBlip>
                <a:blip r:embed="rId2"/>
              </a:buBlip>
              <a:defRPr sz="2464">
                <a:latin typeface="Palatino"/>
                <a:ea typeface="Palatino"/>
                <a:cs typeface="Palatino"/>
                <a:sym typeface="Palatino"/>
              </a:defRPr>
            </a:pPr>
            <a:r>
              <a:t>Une guitar une trompette</a:t>
            </a:r>
          </a:p>
          <a:p>
            <a:pPr marL="303148" indent="-303148" defTabSz="449833">
              <a:lnSpc>
                <a:spcPct val="120000"/>
              </a:lnSpc>
              <a:spcBef>
                <a:spcPts val="1800"/>
              </a:spcBef>
              <a:buSzPct val="40000"/>
              <a:buBlip>
                <a:blip r:embed="rId2"/>
              </a:buBlip>
              <a:defRPr sz="2464">
                <a:latin typeface="Palatino"/>
                <a:ea typeface="Palatino"/>
                <a:cs typeface="Palatino"/>
                <a:sym typeface="Palatino"/>
              </a:defRPr>
            </a:pPr>
            <a:r>
              <a:t>Du bois ou métal</a:t>
            </a:r>
          </a:p>
          <a:p>
            <a:pPr marL="303148" indent="-303148" defTabSz="449833">
              <a:lnSpc>
                <a:spcPct val="120000"/>
              </a:lnSpc>
              <a:spcBef>
                <a:spcPts val="1800"/>
              </a:spcBef>
              <a:buSzPct val="40000"/>
              <a:buBlip>
                <a:blip r:embed="rId2"/>
              </a:buBlip>
              <a:defRPr sz="2464">
                <a:latin typeface="Palatino"/>
                <a:ea typeface="Palatino"/>
                <a:cs typeface="Palatino"/>
                <a:sym typeface="Palatino"/>
              </a:defRPr>
            </a:pPr>
            <a:r>
              <a:t>Un poème ou un roman</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Qu’est ce que c’est l’intimidation?"/>
          <p:cNvSpPr txBox="1"/>
          <p:nvPr>
            <p:ph type="title"/>
          </p:nvPr>
        </p:nvSpPr>
        <p:spPr>
          <a:prstGeom prst="rect">
            <a:avLst/>
          </a:prstGeom>
        </p:spPr>
        <p:txBody>
          <a:bodyPr/>
          <a:lstStyle>
            <a:lvl1pPr>
              <a:defRPr sz="5000"/>
            </a:lvl1pPr>
          </a:lstStyle>
          <a:p>
            <a:pPr/>
            <a:r>
              <a:t>Qu’est ce que c’est l’intimidation?</a:t>
            </a:r>
          </a:p>
        </p:txBody>
      </p:sp>
      <p:sp>
        <p:nvSpPr>
          <p:cNvPr id="144" name="L’intimidation est un comportement agressif et indésirable qui implique un déséquilibre de pouvoir réel ou perçu.…"/>
          <p:cNvSpPr txBox="1"/>
          <p:nvPr>
            <p:ph type="body" idx="1"/>
          </p:nvPr>
        </p:nvSpPr>
        <p:spPr>
          <a:xfrm>
            <a:off x="1019907" y="2633934"/>
            <a:ext cx="10464801" cy="5740401"/>
          </a:xfrm>
          <a:prstGeom prst="rect">
            <a:avLst/>
          </a:prstGeom>
        </p:spPr>
        <p:txBody>
          <a:bodyPr/>
          <a:lstStyle/>
          <a:p>
            <a:pPr marL="453644" indent="-453644" defTabSz="429768">
              <a:spcBef>
                <a:spcPts val="3000"/>
              </a:spcBef>
              <a:buBlip>
                <a:blip r:embed="rId2"/>
              </a:buBlip>
              <a:defRPr sz="2068"/>
            </a:pPr>
            <a:r>
              <a:t>L’intimidation est un comportement agressif et indésirable qui implique un déséquilibre de pouvoir réel ou perçu.</a:t>
            </a:r>
          </a:p>
          <a:p>
            <a:pPr marL="453644" indent="-453644" defTabSz="429768">
              <a:spcBef>
                <a:spcPts val="3000"/>
              </a:spcBef>
              <a:buBlip>
                <a:blip r:embed="rId2"/>
              </a:buBlip>
              <a:defRPr sz="2068"/>
            </a:pPr>
            <a:r>
              <a:t>Le comportement est répété ou a le potentiel d’être répété au fil du temps. </a:t>
            </a:r>
          </a:p>
          <a:p>
            <a:pPr marL="453644" indent="-453644" defTabSz="429768">
              <a:spcBef>
                <a:spcPts val="3000"/>
              </a:spcBef>
              <a:buBlip>
                <a:blip r:embed="rId2"/>
              </a:buBlip>
              <a:defRPr sz="2068"/>
            </a:pPr>
            <a:r>
              <a:t>Cela peut inclure: rumeurs, menaces, attaques physiques, verbales, cyber, et exclure délibérément une personne d’un groupe….</a:t>
            </a:r>
          </a:p>
          <a:p>
            <a:pPr marL="453644" indent="-453644" defTabSz="429768">
              <a:spcBef>
                <a:spcPts val="3000"/>
              </a:spcBef>
              <a:buBlip>
                <a:blip r:embed="rId2"/>
              </a:buBlip>
              <a:defRPr sz="2820">
                <a:solidFill>
                  <a:srgbClr val="CBC8C2"/>
                </a:solidFill>
              </a:defRPr>
            </a:pPr>
            <a:r>
              <a:t>L’intimidation est difficile à définir et parfois difficile à discerner; il faut toujours évaluer le rapport de force dans la situation.</a:t>
            </a:r>
          </a:p>
          <a:p>
            <a:pPr marL="0" indent="0" defTabSz="429768">
              <a:lnSpc>
                <a:spcPts val="3000"/>
              </a:lnSpc>
              <a:spcBef>
                <a:spcPts val="0"/>
              </a:spcBef>
              <a:buSzTx/>
              <a:buNone/>
              <a:tabLst>
                <a:tab pos="419100" algn="l"/>
              </a:tabLst>
              <a:defRPr sz="1316" u="sng">
                <a:solidFill>
                  <a:srgbClr val="137333"/>
                </a:solidFill>
                <a:latin typeface="Arial"/>
                <a:ea typeface="Arial"/>
                <a:cs typeface="Arial"/>
                <a:sym typeface="Arial"/>
              </a:defRPr>
            </a:pPr>
            <a:r>
              <a:rPr>
                <a:hlinkClick r:id="rId3" invalidUrl="" action="" tgtFrame="" tooltip="" history="1" highlightClick="0" endSnd="0"/>
              </a:rPr>
              <a:t>https://www.cdc.gov/</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6" name="Image" descr="Image"/>
          <p:cNvPicPr>
            <a:picLocks noChangeAspect="0"/>
          </p:cNvPicPr>
          <p:nvPr>
            <p:ph type="pic" idx="13"/>
          </p:nvPr>
        </p:nvPicPr>
        <p:blipFill>
          <a:blip r:embed="rId2">
            <a:extLst/>
          </a:blip>
          <a:stretch>
            <a:fillRect/>
          </a:stretch>
        </p:blipFill>
        <p:spPr>
          <a:xfrm>
            <a:off x="7065020" y="2766909"/>
            <a:ext cx="4564064" cy="5763816"/>
          </a:xfrm>
          <a:prstGeom prst="rect">
            <a:avLst/>
          </a:prstGeom>
        </p:spPr>
      </p:pic>
      <p:sp>
        <p:nvSpPr>
          <p:cNvPr id="147" name="Les effets sur nos enfants"/>
          <p:cNvSpPr txBox="1"/>
          <p:nvPr>
            <p:ph type="title"/>
          </p:nvPr>
        </p:nvSpPr>
        <p:spPr>
          <a:prstGeom prst="rect">
            <a:avLst/>
          </a:prstGeom>
        </p:spPr>
        <p:txBody>
          <a:bodyPr/>
          <a:lstStyle/>
          <a:p>
            <a:pPr/>
            <a:r>
              <a:t>Les effets sur nos enfants</a:t>
            </a:r>
          </a:p>
        </p:txBody>
      </p:sp>
      <p:sp>
        <p:nvSpPr>
          <p:cNvPr id="148" name="La dépression…"/>
          <p:cNvSpPr txBox="1"/>
          <p:nvPr>
            <p:ph type="body" sz="half" idx="1"/>
          </p:nvPr>
        </p:nvSpPr>
        <p:spPr>
          <a:xfrm>
            <a:off x="500485" y="2773259"/>
            <a:ext cx="5270501" cy="6096001"/>
          </a:xfrm>
          <a:prstGeom prst="rect">
            <a:avLst/>
          </a:prstGeom>
        </p:spPr>
        <p:txBody>
          <a:bodyPr anchor="t"/>
          <a:lstStyle/>
          <a:p>
            <a:pPr marL="0" indent="0">
              <a:lnSpc>
                <a:spcPts val="6200"/>
              </a:lnSpc>
              <a:spcBef>
                <a:spcPts val="0"/>
              </a:spcBef>
              <a:buSzTx/>
              <a:buNone/>
              <a:tabLst>
                <a:tab pos="457200" algn="l"/>
              </a:tabLst>
              <a:defRPr sz="4000">
                <a:latin typeface="Times"/>
                <a:ea typeface="Times"/>
                <a:cs typeface="Times"/>
                <a:sym typeface="Times"/>
              </a:defRPr>
            </a:pPr>
            <a:r>
              <a:t>La dépression</a:t>
            </a:r>
          </a:p>
          <a:p>
            <a:pPr marL="0" indent="0">
              <a:lnSpc>
                <a:spcPts val="6200"/>
              </a:lnSpc>
              <a:spcBef>
                <a:spcPts val="0"/>
              </a:spcBef>
              <a:buSzTx/>
              <a:buNone/>
              <a:tabLst>
                <a:tab pos="457200" algn="l"/>
              </a:tabLst>
              <a:defRPr sz="4000">
                <a:latin typeface="Times"/>
                <a:ea typeface="Times"/>
                <a:cs typeface="Times"/>
                <a:sym typeface="Times"/>
              </a:defRPr>
            </a:pPr>
            <a:r>
              <a:t>l’anxiété</a:t>
            </a:r>
          </a:p>
          <a:p>
            <a:pPr marL="0" indent="0">
              <a:lnSpc>
                <a:spcPts val="6200"/>
              </a:lnSpc>
              <a:spcBef>
                <a:spcPts val="0"/>
              </a:spcBef>
              <a:buSzTx/>
              <a:buNone/>
              <a:tabLst>
                <a:tab pos="457200" algn="l"/>
              </a:tabLst>
              <a:defRPr sz="4000">
                <a:solidFill>
                  <a:srgbClr val="000000"/>
                </a:solidFill>
                <a:latin typeface="Times"/>
                <a:ea typeface="Times"/>
                <a:cs typeface="Times"/>
                <a:sym typeface="Times"/>
              </a:defRPr>
            </a:pPr>
            <a:r>
              <a:rPr>
                <a:solidFill>
                  <a:srgbClr val="FFFFFF"/>
                </a:solidFill>
              </a:rPr>
              <a:t>le décrochage</a:t>
            </a:r>
            <a:endParaRPr>
              <a:solidFill>
                <a:srgbClr val="FFFFFF"/>
              </a:solidFill>
            </a:endParaRPr>
          </a:p>
          <a:p>
            <a:pPr marL="0" indent="0">
              <a:lnSpc>
                <a:spcPts val="6200"/>
              </a:lnSpc>
              <a:spcBef>
                <a:spcPts val="0"/>
              </a:spcBef>
              <a:buSzTx/>
              <a:buNone/>
              <a:tabLst>
                <a:tab pos="457200" algn="l"/>
              </a:tabLst>
              <a:defRPr sz="4000">
                <a:solidFill>
                  <a:srgbClr val="000000"/>
                </a:solidFill>
                <a:latin typeface="Times"/>
                <a:ea typeface="Times"/>
                <a:cs typeface="Times"/>
                <a:sym typeface="Times"/>
              </a:defRPr>
            </a:pPr>
            <a:r>
              <a:rPr>
                <a:solidFill>
                  <a:srgbClr val="FFFFFF"/>
                </a:solidFill>
              </a:rPr>
              <a:t>l’abus de substances </a:t>
            </a:r>
            <a:endParaRPr>
              <a:solidFill>
                <a:srgbClr val="FFFFFF"/>
              </a:solidFill>
            </a:endParaRPr>
          </a:p>
          <a:p>
            <a:pPr marL="0" indent="0">
              <a:lnSpc>
                <a:spcPts val="6200"/>
              </a:lnSpc>
              <a:spcBef>
                <a:spcPts val="0"/>
              </a:spcBef>
              <a:buSzTx/>
              <a:buNone/>
              <a:tabLst>
                <a:tab pos="457200" algn="l"/>
              </a:tabLst>
              <a:defRPr sz="4000">
                <a:solidFill>
                  <a:srgbClr val="000000"/>
                </a:solidFill>
                <a:latin typeface="Times"/>
                <a:ea typeface="Times"/>
                <a:cs typeface="Times"/>
                <a:sym typeface="Times"/>
              </a:defRPr>
            </a:pPr>
            <a:r>
              <a:rPr>
                <a:solidFill>
                  <a:srgbClr val="FFFFFF"/>
                </a:solidFill>
              </a:rPr>
              <a:t>une faible estime de soi</a:t>
            </a:r>
            <a:endParaRPr>
              <a:solidFill>
                <a:srgbClr val="FFFFFF"/>
              </a:solidFill>
            </a:endParaRPr>
          </a:p>
          <a:p>
            <a:pPr marL="0" indent="0">
              <a:lnSpc>
                <a:spcPts val="6200"/>
              </a:lnSpc>
              <a:spcBef>
                <a:spcPts val="0"/>
              </a:spcBef>
              <a:buSzTx/>
              <a:buNone/>
              <a:tabLst>
                <a:tab pos="457200" algn="l"/>
              </a:tabLst>
              <a:defRPr sz="4000">
                <a:solidFill>
                  <a:srgbClr val="000000"/>
                </a:solidFill>
                <a:latin typeface="Times"/>
                <a:ea typeface="Times"/>
                <a:cs typeface="Times"/>
                <a:sym typeface="Times"/>
              </a:defRPr>
            </a:pPr>
            <a:r>
              <a:rPr>
                <a:solidFill>
                  <a:srgbClr val="FFFFFF"/>
                </a:solidFill>
              </a:rPr>
              <a:t>la délinquance</a:t>
            </a:r>
            <a:endParaRPr>
              <a:solidFill>
                <a:srgbClr val="FFFFFF"/>
              </a:solidFill>
            </a:endParaRPr>
          </a:p>
          <a:p>
            <a:pPr marL="0" indent="0">
              <a:lnSpc>
                <a:spcPts val="6200"/>
              </a:lnSpc>
              <a:spcBef>
                <a:spcPts val="0"/>
              </a:spcBef>
              <a:buSzTx/>
              <a:buNone/>
              <a:tabLst>
                <a:tab pos="457200" algn="l"/>
              </a:tabLst>
              <a:defRPr sz="4000">
                <a:solidFill>
                  <a:srgbClr val="000000"/>
                </a:solidFill>
                <a:latin typeface="Times"/>
                <a:ea typeface="Times"/>
                <a:cs typeface="Times"/>
                <a:sym typeface="Times"/>
              </a:defRPr>
            </a:pPr>
            <a:r>
              <a:rPr>
                <a:solidFill>
                  <a:srgbClr val="FFFFFF"/>
                </a:solidFill>
              </a:rPr>
              <a:t>l’agression</a:t>
            </a:r>
            <a:endParaRPr>
              <a:solidFill>
                <a:srgbClr val="FFFFFF"/>
              </a:solidFill>
            </a:endParaRPr>
          </a:p>
          <a:p>
            <a:pPr marL="0" indent="0">
              <a:lnSpc>
                <a:spcPts val="6200"/>
              </a:lnSpc>
              <a:spcBef>
                <a:spcPts val="0"/>
              </a:spcBef>
              <a:buSzTx/>
              <a:buNone/>
              <a:tabLst>
                <a:tab pos="457200" algn="l"/>
              </a:tabLst>
              <a:defRPr sz="4000">
                <a:solidFill>
                  <a:srgbClr val="000000"/>
                </a:solidFill>
                <a:latin typeface="Times"/>
                <a:ea typeface="Times"/>
                <a:cs typeface="Times"/>
                <a:sym typeface="Times"/>
              </a:defRPr>
            </a:pPr>
            <a:r>
              <a:rPr>
                <a:solidFill>
                  <a:srgbClr val="FFFFFF"/>
                </a:solidFill>
              </a:rPr>
              <a:t>le suicide</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2.jpeg"/></Relationships>

</file>

<file path=ppt/theme/_rels/theme2.xml.rels><?xml version="1.0" encoding="UTF-8"?>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xmlns:r="http://schemas.openxmlformats.org/officeDocument/2006/relationships" name="Chalkboard">
  <a:themeElements>
    <a:clrScheme name="Chalkboard">
      <a:dk1>
        <a:srgbClr val="BF00FF"/>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63500" dist="0" dir="162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63500" dist="25400" dir="270000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a:noFill/>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Chalkboard">
  <a:themeElements>
    <a:clrScheme name="Chalkboard">
      <a:dk1>
        <a:srgbClr val="000000"/>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63500" dist="0" dir="162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63500" dist="25400" dir="270000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a:noFill/>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